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2" r:id="rId5"/>
    <p:sldId id="263" r:id="rId6"/>
    <p:sldId id="264" r:id="rId7"/>
    <p:sldId id="268" r:id="rId8"/>
    <p:sldId id="269" r:id="rId9"/>
    <p:sldId id="274" r:id="rId10"/>
    <p:sldId id="275" r:id="rId11"/>
    <p:sldId id="276" r:id="rId12"/>
    <p:sldId id="280" r:id="rId13"/>
    <p:sldId id="286" r:id="rId14"/>
    <p:sldId id="288" r:id="rId15"/>
    <p:sldId id="287" r:id="rId16"/>
    <p:sldId id="289" r:id="rId17"/>
    <p:sldId id="290" r:id="rId18"/>
    <p:sldId id="291" r:id="rId19"/>
    <p:sldId id="295" r:id="rId20"/>
    <p:sldId id="296" r:id="rId21"/>
    <p:sldId id="292" r:id="rId22"/>
    <p:sldId id="298" r:id="rId23"/>
    <p:sldId id="297" r:id="rId24"/>
    <p:sldId id="282" r:id="rId25"/>
    <p:sldId id="283" r:id="rId26"/>
    <p:sldId id="284" r:id="rId27"/>
    <p:sldId id="281" r:id="rId28"/>
    <p:sldId id="293" r:id="rId29"/>
    <p:sldId id="285" r:id="rId30"/>
    <p:sldId id="294" r:id="rId31"/>
    <p:sldId id="277" r:id="rId32"/>
    <p:sldId id="278" r:id="rId33"/>
    <p:sldId id="279" r:id="rId34"/>
    <p:sldId id="270" r:id="rId35"/>
    <p:sldId id="271" r:id="rId36"/>
    <p:sldId id="272" r:id="rId37"/>
    <p:sldId id="273" r:id="rId38"/>
    <p:sldId id="265" r:id="rId39"/>
    <p:sldId id="266"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835410FA-A3A5-4233-B832-A734D11322FF}" type="datetimeFigureOut">
              <a:rPr lang="fr-FR" smtClean="0"/>
              <a:t>27/08/2020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AC833A-0E1F-4DF0-8221-5A0615317AEE}" type="slidenum">
              <a:rPr lang="fr-FR" smtClean="0"/>
              <a:t>‹N°›</a:t>
            </a:fld>
            <a:endParaRPr lang="fr-FR"/>
          </a:p>
        </p:txBody>
      </p:sp>
    </p:spTree>
    <p:extLst>
      <p:ext uri="{BB962C8B-B14F-4D97-AF65-F5344CB8AC3E}">
        <p14:creationId xmlns:p14="http://schemas.microsoft.com/office/powerpoint/2010/main" val="1206323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35410FA-A3A5-4233-B832-A734D11322FF}" type="datetimeFigureOut">
              <a:rPr lang="fr-FR" smtClean="0"/>
              <a:t>27/08/2020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AC833A-0E1F-4DF0-8221-5A0615317AEE}" type="slidenum">
              <a:rPr lang="fr-FR" smtClean="0"/>
              <a:t>‹N°›</a:t>
            </a:fld>
            <a:endParaRPr lang="fr-FR"/>
          </a:p>
        </p:txBody>
      </p:sp>
    </p:spTree>
    <p:extLst>
      <p:ext uri="{BB962C8B-B14F-4D97-AF65-F5344CB8AC3E}">
        <p14:creationId xmlns:p14="http://schemas.microsoft.com/office/powerpoint/2010/main" val="165666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35410FA-A3A5-4233-B832-A734D11322FF}" type="datetimeFigureOut">
              <a:rPr lang="fr-FR" smtClean="0"/>
              <a:t>27/08/2020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AC833A-0E1F-4DF0-8221-5A0615317AEE}" type="slidenum">
              <a:rPr lang="fr-FR" smtClean="0"/>
              <a:t>‹N°›</a:t>
            </a:fld>
            <a:endParaRPr lang="fr-FR"/>
          </a:p>
        </p:txBody>
      </p:sp>
    </p:spTree>
    <p:extLst>
      <p:ext uri="{BB962C8B-B14F-4D97-AF65-F5344CB8AC3E}">
        <p14:creationId xmlns:p14="http://schemas.microsoft.com/office/powerpoint/2010/main" val="2622961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35410FA-A3A5-4233-B832-A734D11322FF}" type="datetimeFigureOut">
              <a:rPr lang="fr-FR" smtClean="0"/>
              <a:t>27/08/2020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AC833A-0E1F-4DF0-8221-5A0615317AEE}" type="slidenum">
              <a:rPr lang="fr-FR" smtClean="0"/>
              <a:t>‹N°›</a:t>
            </a:fld>
            <a:endParaRPr lang="fr-FR"/>
          </a:p>
        </p:txBody>
      </p:sp>
    </p:spTree>
    <p:extLst>
      <p:ext uri="{BB962C8B-B14F-4D97-AF65-F5344CB8AC3E}">
        <p14:creationId xmlns:p14="http://schemas.microsoft.com/office/powerpoint/2010/main" val="2041555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835410FA-A3A5-4233-B832-A734D11322FF}" type="datetimeFigureOut">
              <a:rPr lang="fr-FR" smtClean="0"/>
              <a:t>27/08/2020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AC833A-0E1F-4DF0-8221-5A0615317AEE}" type="slidenum">
              <a:rPr lang="fr-FR" smtClean="0"/>
              <a:t>‹N°›</a:t>
            </a:fld>
            <a:endParaRPr lang="fr-FR"/>
          </a:p>
        </p:txBody>
      </p:sp>
    </p:spTree>
    <p:extLst>
      <p:ext uri="{BB962C8B-B14F-4D97-AF65-F5344CB8AC3E}">
        <p14:creationId xmlns:p14="http://schemas.microsoft.com/office/powerpoint/2010/main" val="286467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35410FA-A3A5-4233-B832-A734D11322FF}" type="datetimeFigureOut">
              <a:rPr lang="fr-FR" smtClean="0"/>
              <a:t>27/08/2020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AC833A-0E1F-4DF0-8221-5A0615317AEE}" type="slidenum">
              <a:rPr lang="fr-FR" smtClean="0"/>
              <a:t>‹N°›</a:t>
            </a:fld>
            <a:endParaRPr lang="fr-FR"/>
          </a:p>
        </p:txBody>
      </p:sp>
    </p:spTree>
    <p:extLst>
      <p:ext uri="{BB962C8B-B14F-4D97-AF65-F5344CB8AC3E}">
        <p14:creationId xmlns:p14="http://schemas.microsoft.com/office/powerpoint/2010/main" val="1986131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835410FA-A3A5-4233-B832-A734D11322FF}" type="datetimeFigureOut">
              <a:rPr lang="fr-FR" smtClean="0"/>
              <a:t>27/08/2020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AC833A-0E1F-4DF0-8221-5A0615317AEE}" type="slidenum">
              <a:rPr lang="fr-FR" smtClean="0"/>
              <a:t>‹N°›</a:t>
            </a:fld>
            <a:endParaRPr lang="fr-FR"/>
          </a:p>
        </p:txBody>
      </p:sp>
    </p:spTree>
    <p:extLst>
      <p:ext uri="{BB962C8B-B14F-4D97-AF65-F5344CB8AC3E}">
        <p14:creationId xmlns:p14="http://schemas.microsoft.com/office/powerpoint/2010/main" val="263131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835410FA-A3A5-4233-B832-A734D11322FF}" type="datetimeFigureOut">
              <a:rPr lang="fr-FR" smtClean="0"/>
              <a:t>27/08/2020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AC833A-0E1F-4DF0-8221-5A0615317AEE}" type="slidenum">
              <a:rPr lang="fr-FR" smtClean="0"/>
              <a:t>‹N°›</a:t>
            </a:fld>
            <a:endParaRPr lang="fr-FR"/>
          </a:p>
        </p:txBody>
      </p:sp>
    </p:spTree>
    <p:extLst>
      <p:ext uri="{BB962C8B-B14F-4D97-AF65-F5344CB8AC3E}">
        <p14:creationId xmlns:p14="http://schemas.microsoft.com/office/powerpoint/2010/main" val="1771091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35410FA-A3A5-4233-B832-A734D11322FF}" type="datetimeFigureOut">
              <a:rPr lang="fr-FR" smtClean="0"/>
              <a:t>27/08/2020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AC833A-0E1F-4DF0-8221-5A0615317AEE}" type="slidenum">
              <a:rPr lang="fr-FR" smtClean="0"/>
              <a:t>‹N°›</a:t>
            </a:fld>
            <a:endParaRPr lang="fr-FR"/>
          </a:p>
        </p:txBody>
      </p:sp>
    </p:spTree>
    <p:extLst>
      <p:ext uri="{BB962C8B-B14F-4D97-AF65-F5344CB8AC3E}">
        <p14:creationId xmlns:p14="http://schemas.microsoft.com/office/powerpoint/2010/main" val="3188933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835410FA-A3A5-4233-B832-A734D11322FF}" type="datetimeFigureOut">
              <a:rPr lang="fr-FR" smtClean="0"/>
              <a:t>27/08/2020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AC833A-0E1F-4DF0-8221-5A0615317AEE}" type="slidenum">
              <a:rPr lang="fr-FR" smtClean="0"/>
              <a:t>‹N°›</a:t>
            </a:fld>
            <a:endParaRPr lang="fr-FR"/>
          </a:p>
        </p:txBody>
      </p:sp>
    </p:spTree>
    <p:extLst>
      <p:ext uri="{BB962C8B-B14F-4D97-AF65-F5344CB8AC3E}">
        <p14:creationId xmlns:p14="http://schemas.microsoft.com/office/powerpoint/2010/main" val="121909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835410FA-A3A5-4233-B832-A734D11322FF}" type="datetimeFigureOut">
              <a:rPr lang="fr-FR" smtClean="0"/>
              <a:t>27/08/2020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AC833A-0E1F-4DF0-8221-5A0615317AEE}" type="slidenum">
              <a:rPr lang="fr-FR" smtClean="0"/>
              <a:t>‹N°›</a:t>
            </a:fld>
            <a:endParaRPr lang="fr-FR"/>
          </a:p>
        </p:txBody>
      </p:sp>
    </p:spTree>
    <p:extLst>
      <p:ext uri="{BB962C8B-B14F-4D97-AF65-F5344CB8AC3E}">
        <p14:creationId xmlns:p14="http://schemas.microsoft.com/office/powerpoint/2010/main" val="424579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410FA-A3A5-4233-B832-A734D11322FF}" type="datetimeFigureOut">
              <a:rPr lang="fr-FR" smtClean="0"/>
              <a:t>27/08/2020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AC833A-0E1F-4DF0-8221-5A0615317AEE}" type="slidenum">
              <a:rPr lang="fr-FR" smtClean="0"/>
              <a:t>‹N°›</a:t>
            </a:fld>
            <a:endParaRPr lang="fr-FR"/>
          </a:p>
        </p:txBody>
      </p:sp>
    </p:spTree>
    <p:extLst>
      <p:ext uri="{BB962C8B-B14F-4D97-AF65-F5344CB8AC3E}">
        <p14:creationId xmlns:p14="http://schemas.microsoft.com/office/powerpoint/2010/main" val="4269005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2562897"/>
            <a:ext cx="9144000" cy="947066"/>
          </a:xfrm>
        </p:spPr>
        <p:txBody>
          <a:bodyPr>
            <a:normAutofit/>
          </a:bodyPr>
          <a:lstStyle/>
          <a:p>
            <a:pPr>
              <a:lnSpc>
                <a:spcPct val="150000"/>
              </a:lnSpc>
            </a:pPr>
            <a:r>
              <a:rPr lang="fr-FR" sz="3600" b="1" dirty="0">
                <a:latin typeface="Times New Roman" panose="02020603050405020304" pitchFamily="18" charset="0"/>
                <a:cs typeface="Times New Roman" panose="02020603050405020304" pitchFamily="18" charset="0"/>
              </a:rPr>
              <a:t>X. L’URBANISME DURABLE </a:t>
            </a:r>
            <a:endParaRPr lang="fr-FR"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4547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4866313"/>
          </a:xfrm>
        </p:spPr>
        <p:txBody>
          <a:bodyPr>
            <a:noAutofit/>
          </a:bodyPr>
          <a:lstStyle/>
          <a:p>
            <a:pPr lvl="0">
              <a:lnSpc>
                <a:spcPct val="150000"/>
              </a:lnSpc>
            </a:pPr>
            <a:r>
              <a:rPr lang="fr-FR" sz="3200" b="1" dirty="0" smtClean="0">
                <a:latin typeface="Times New Roman" panose="02020603050405020304" pitchFamily="18" charset="0"/>
                <a:cs typeface="Times New Roman" panose="02020603050405020304" pitchFamily="18" charset="0"/>
              </a:rPr>
              <a:t>♦ Les </a:t>
            </a:r>
            <a:r>
              <a:rPr lang="fr-FR" sz="3200" b="1" dirty="0">
                <a:latin typeface="Times New Roman" panose="02020603050405020304" pitchFamily="18" charset="0"/>
                <a:cs typeface="Times New Roman" panose="02020603050405020304" pitchFamily="18" charset="0"/>
              </a:rPr>
              <a:t>constructions mitoyennes</a:t>
            </a:r>
            <a:r>
              <a:rPr lang="fr-FR" sz="3200" dirty="0">
                <a:latin typeface="Times New Roman" panose="02020603050405020304" pitchFamily="18" charset="0"/>
                <a:cs typeface="Times New Roman" panose="02020603050405020304" pitchFamily="18" charset="0"/>
              </a:rPr>
              <a:t> (habitat groupé) </a:t>
            </a:r>
            <a:r>
              <a:rPr lang="fr-FR" sz="3200" b="1" dirty="0">
                <a:latin typeface="Times New Roman" panose="02020603050405020304" pitchFamily="18" charset="0"/>
                <a:cs typeface="Times New Roman" panose="02020603050405020304" pitchFamily="18" charset="0"/>
              </a:rPr>
              <a:t>limitent les pertes d'énergie, les déplacements et les coûts de viabilisation</a:t>
            </a:r>
            <a:r>
              <a:rPr lang="fr-FR" sz="3200" dirty="0">
                <a:latin typeface="Times New Roman" panose="02020603050405020304" pitchFamily="18" charset="0"/>
                <a:cs typeface="Times New Roman" panose="02020603050405020304" pitchFamily="18" charset="0"/>
              </a:rPr>
              <a:t> (réseaux d'énergie, d'eau, d'assainissement...).</a:t>
            </a:r>
            <a:br>
              <a:rPr lang="fr-FR" sz="3200" dirty="0">
                <a:latin typeface="Times New Roman" panose="02020603050405020304" pitchFamily="18" charset="0"/>
                <a:cs typeface="Times New Roman" panose="02020603050405020304" pitchFamily="18" charset="0"/>
              </a:rPr>
            </a:br>
            <a:r>
              <a:rPr lang="fr-FR" sz="3200" dirty="0" smtClean="0">
                <a:latin typeface="Times New Roman" panose="02020603050405020304" pitchFamily="18" charset="0"/>
                <a:cs typeface="Times New Roman" panose="02020603050405020304" pitchFamily="18" charset="0"/>
              </a:rPr>
              <a:t>♦ </a:t>
            </a:r>
            <a:r>
              <a:rPr lang="fr-FR" sz="3200" b="1" dirty="0" smtClean="0">
                <a:latin typeface="Times New Roman" panose="02020603050405020304" pitchFamily="18" charset="0"/>
                <a:cs typeface="Times New Roman" panose="02020603050405020304" pitchFamily="18" charset="0"/>
              </a:rPr>
              <a:t>La </a:t>
            </a:r>
            <a:r>
              <a:rPr lang="fr-FR" sz="3200" b="1" dirty="0">
                <a:latin typeface="Times New Roman" panose="02020603050405020304" pitchFamily="18" charset="0"/>
                <a:cs typeface="Times New Roman" panose="02020603050405020304" pitchFamily="18" charset="0"/>
              </a:rPr>
              <a:t>perméabilité de la trame urbaine à</a:t>
            </a:r>
            <a:r>
              <a:rPr lang="fr-FR" sz="3200" dirty="0">
                <a:latin typeface="Times New Roman" panose="02020603050405020304" pitchFamily="18" charset="0"/>
                <a:cs typeface="Times New Roman" panose="02020603050405020304" pitchFamily="18" charset="0"/>
              </a:rPr>
              <a:t> la faune et la flore indigène, et certaines rues, murs et toitures peuvent </a:t>
            </a:r>
            <a:r>
              <a:rPr lang="fr-FR" sz="3200" b="1" dirty="0">
                <a:latin typeface="Times New Roman" panose="02020603050405020304" pitchFamily="18" charset="0"/>
                <a:cs typeface="Times New Roman" panose="02020603050405020304" pitchFamily="18" charset="0"/>
              </a:rPr>
              <a:t>être végétalisé</a:t>
            </a:r>
            <a:r>
              <a:rPr lang="fr-FR" sz="3200" dirty="0" smtClean="0">
                <a:latin typeface="Times New Roman" panose="02020603050405020304" pitchFamily="18" charset="0"/>
                <a:cs typeface="Times New Roman" panose="02020603050405020304" pitchFamily="18" charset="0"/>
              </a:rPr>
              <a:t>.</a:t>
            </a:r>
            <a:endParaRPr lang="fr-F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4296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40157" y="1122363"/>
            <a:ext cx="10406129" cy="5123892"/>
          </a:xfrm>
        </p:spPr>
        <p:txBody>
          <a:bodyPr>
            <a:noAutofit/>
          </a:bodyPr>
          <a:lstStyle/>
          <a:p>
            <a:pPr>
              <a:lnSpc>
                <a:spcPct val="150000"/>
              </a:lnSpc>
            </a:pPr>
            <a:r>
              <a:rPr lang="fr-FR" sz="3200" b="1" dirty="0">
                <a:latin typeface="Times New Roman" panose="02020603050405020304" pitchFamily="18" charset="0"/>
                <a:cs typeface="Times New Roman" panose="02020603050405020304" pitchFamily="18" charset="0"/>
              </a:rPr>
              <a:t>b. Mobilité plus écologique :</a:t>
            </a:r>
            <a:r>
              <a:rPr lang="fr-FR" sz="3200" dirty="0">
                <a:latin typeface="Times New Roman" panose="02020603050405020304" pitchFamily="18" charset="0"/>
                <a:cs typeface="Times New Roman" panose="02020603050405020304" pitchFamily="18" charset="0"/>
              </a:rPr>
              <a:t/>
            </a:r>
            <a:br>
              <a:rPr lang="fr-FR" sz="3200" dirty="0">
                <a:latin typeface="Times New Roman" panose="02020603050405020304" pitchFamily="18" charset="0"/>
                <a:cs typeface="Times New Roman" panose="02020603050405020304" pitchFamily="18" charset="0"/>
              </a:rPr>
            </a:br>
            <a:r>
              <a:rPr lang="fr-FR" sz="3200" b="1" dirty="0">
                <a:latin typeface="Times New Roman" panose="02020603050405020304" pitchFamily="18" charset="0"/>
                <a:cs typeface="Times New Roman" panose="02020603050405020304" pitchFamily="18" charset="0"/>
              </a:rPr>
              <a:t>Cet urbanisme est conçu pour décourager les transports</a:t>
            </a:r>
            <a:r>
              <a:rPr lang="fr-FR" sz="3200" dirty="0">
                <a:latin typeface="Times New Roman" panose="02020603050405020304" pitchFamily="18" charset="0"/>
                <a:cs typeface="Times New Roman" panose="02020603050405020304" pitchFamily="18" charset="0"/>
              </a:rPr>
              <a:t> motorisés </a:t>
            </a:r>
            <a:r>
              <a:rPr lang="fr-FR" sz="3200" b="1" dirty="0">
                <a:latin typeface="Times New Roman" panose="02020603050405020304" pitchFamily="18" charset="0"/>
                <a:cs typeface="Times New Roman" panose="02020603050405020304" pitchFamily="18" charset="0"/>
              </a:rPr>
              <a:t>polluants, en privilégiant</a:t>
            </a:r>
            <a:r>
              <a:rPr lang="fr-FR" sz="3200" dirty="0">
                <a:latin typeface="Times New Roman" panose="02020603050405020304" pitchFamily="18" charset="0"/>
                <a:cs typeface="Times New Roman" panose="02020603050405020304" pitchFamily="18" charset="0"/>
              </a:rPr>
              <a:t> et facilitant </a:t>
            </a:r>
            <a:r>
              <a:rPr lang="fr-FR" sz="3200" b="1" dirty="0">
                <a:latin typeface="Times New Roman" panose="02020603050405020304" pitchFamily="18" charset="0"/>
                <a:cs typeface="Times New Roman" panose="02020603050405020304" pitchFamily="18" charset="0"/>
              </a:rPr>
              <a:t>le « transport vert »</a:t>
            </a:r>
            <a:r>
              <a:rPr lang="fr-FR" sz="3200" dirty="0">
                <a:latin typeface="Times New Roman" panose="02020603050405020304" pitchFamily="18" charset="0"/>
                <a:cs typeface="Times New Roman" panose="02020603050405020304" pitchFamily="18" charset="0"/>
              </a:rPr>
              <a:t> dont notamment la marche, le tramway et le vélo. </a:t>
            </a:r>
            <a:br>
              <a:rPr lang="fr-FR" sz="3200" dirty="0">
                <a:latin typeface="Times New Roman" panose="02020603050405020304" pitchFamily="18" charset="0"/>
                <a:cs typeface="Times New Roman" panose="02020603050405020304" pitchFamily="18" charset="0"/>
              </a:rPr>
            </a:br>
            <a:r>
              <a:rPr lang="fr-FR" sz="3200" dirty="0">
                <a:latin typeface="Times New Roman" panose="02020603050405020304" pitchFamily="18" charset="0"/>
                <a:cs typeface="Times New Roman" panose="02020603050405020304" pitchFamily="18" charset="0"/>
              </a:rPr>
              <a:t>La mobilité écologique fait également fortement appel aux </a:t>
            </a:r>
            <a:r>
              <a:rPr lang="fr-FR" sz="3200" b="1" dirty="0">
                <a:latin typeface="Times New Roman" panose="02020603050405020304" pitchFamily="18" charset="0"/>
                <a:cs typeface="Times New Roman" panose="02020603050405020304" pitchFamily="18" charset="0"/>
              </a:rPr>
              <a:t>transports en commun et à l'intermodalité</a:t>
            </a:r>
            <a:r>
              <a:rPr lang="fr-FR" sz="3200" dirty="0">
                <a:latin typeface="Times New Roman" panose="02020603050405020304" pitchFamily="18" charset="0"/>
                <a:cs typeface="Times New Roman" panose="02020603050405020304" pitchFamily="18" charset="0"/>
              </a:rPr>
              <a:t> en privilégiant les transports de type ferroviaire (train, tramway). </a:t>
            </a:r>
          </a:p>
        </p:txBody>
      </p:sp>
    </p:spTree>
    <p:extLst>
      <p:ext uri="{BB962C8B-B14F-4D97-AF65-F5344CB8AC3E}">
        <p14:creationId xmlns:p14="http://schemas.microsoft.com/office/powerpoint/2010/main" val="125560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2"/>
            <a:ext cx="9144000" cy="4299643"/>
          </a:xfrm>
        </p:spPr>
        <p:txBody>
          <a:bodyPr>
            <a:noAutofit/>
          </a:bodyPr>
          <a:lstStyle/>
          <a:p>
            <a:pPr>
              <a:lnSpc>
                <a:spcPct val="150000"/>
              </a:lnSpc>
            </a:pPr>
            <a:r>
              <a:rPr lang="fr-FR" sz="3600" dirty="0">
                <a:latin typeface="Times New Roman" panose="02020603050405020304" pitchFamily="18" charset="0"/>
                <a:cs typeface="Times New Roman" panose="02020603050405020304" pitchFamily="18" charset="0"/>
              </a:rPr>
              <a:t>Certains éco-quartiers ont banni la voiture, ou l'ont repoussée en périphérie (</a:t>
            </a:r>
            <a:r>
              <a:rPr lang="fr-FR" sz="3600" i="1" dirty="0">
                <a:latin typeface="Times New Roman" panose="02020603050405020304" pitchFamily="18" charset="0"/>
                <a:cs typeface="Times New Roman" panose="02020603050405020304" pitchFamily="18" charset="0"/>
              </a:rPr>
              <a:t>péages urbains</a:t>
            </a:r>
            <a:r>
              <a:rPr lang="fr-FR" sz="3600" dirty="0">
                <a:latin typeface="Times New Roman" panose="02020603050405020304" pitchFamily="18" charset="0"/>
                <a:cs typeface="Times New Roman" panose="02020603050405020304" pitchFamily="18" charset="0"/>
              </a:rPr>
              <a:t>). Réseau de voies vertes urbain et interurbain : offre une alternative non motorisée aux déplacements locaux et régionaux courts</a:t>
            </a:r>
            <a:r>
              <a:rPr lang="fr-FR" sz="3600" dirty="0" smtClean="0">
                <a:latin typeface="Times New Roman" panose="02020603050405020304" pitchFamily="18" charset="0"/>
                <a:cs typeface="Times New Roman" panose="02020603050405020304" pitchFamily="18" charset="0"/>
              </a:rPr>
              <a:t>.</a:t>
            </a:r>
            <a:endParaRPr lang="fr-FR"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7119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6189785"/>
            <a:ext cx="9144000" cy="548639"/>
          </a:xfrm>
        </p:spPr>
        <p:txBody>
          <a:bodyPr>
            <a:normAutofit/>
          </a:bodyPr>
          <a:lstStyle/>
          <a:p>
            <a:r>
              <a:rPr lang="fr-FR" sz="3200" dirty="0" smtClean="0">
                <a:latin typeface="Times New Roman" panose="02020603050405020304" pitchFamily="18" charset="0"/>
                <a:cs typeface="Times New Roman" panose="02020603050405020304" pitchFamily="18" charset="0"/>
              </a:rPr>
              <a:t>Rue de Rivoli - Couloir de bus, vélos et taxis</a:t>
            </a:r>
            <a:endParaRPr lang="fr-FR" sz="3200" dirty="0">
              <a:latin typeface="Times New Roman" panose="02020603050405020304" pitchFamily="18" charset="0"/>
              <a:cs typeface="Times New Roman" panose="02020603050405020304" pitchFamily="18" charset="0"/>
            </a:endParaRPr>
          </a:p>
        </p:txBody>
      </p:sp>
      <p:pic>
        <p:nvPicPr>
          <p:cNvPr id="4" name="Image 3"/>
          <p:cNvPicPr>
            <a:picLocks noChangeAspect="1"/>
          </p:cNvPicPr>
          <p:nvPr/>
        </p:nvPicPr>
        <p:blipFill>
          <a:blip r:embed="rId2"/>
          <a:stretch>
            <a:fillRect/>
          </a:stretch>
        </p:blipFill>
        <p:spPr>
          <a:xfrm>
            <a:off x="4046000" y="242166"/>
            <a:ext cx="4100000" cy="5947619"/>
          </a:xfrm>
          <a:prstGeom prst="rect">
            <a:avLst/>
          </a:prstGeom>
          <a:ln>
            <a:solidFill>
              <a:schemeClr val="tx1"/>
            </a:solidFill>
          </a:ln>
        </p:spPr>
      </p:pic>
    </p:spTree>
    <p:extLst>
      <p:ext uri="{BB962C8B-B14F-4D97-AF65-F5344CB8AC3E}">
        <p14:creationId xmlns:p14="http://schemas.microsoft.com/office/powerpoint/2010/main" val="3975824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38067" y="6118371"/>
            <a:ext cx="9144000" cy="570890"/>
          </a:xfrm>
        </p:spPr>
        <p:txBody>
          <a:bodyPr>
            <a:normAutofit/>
          </a:bodyPr>
          <a:lstStyle/>
          <a:p>
            <a:r>
              <a:rPr lang="fr-FR" sz="3200" dirty="0" smtClean="0">
                <a:latin typeface="Times New Roman" panose="02020603050405020304" pitchFamily="18" charset="0"/>
                <a:cs typeface="Times New Roman" panose="02020603050405020304" pitchFamily="18" charset="0"/>
              </a:rPr>
              <a:t>Oxford street</a:t>
            </a:r>
            <a:r>
              <a:rPr lang="fr-FR" sz="3200" dirty="0">
                <a:latin typeface="Times New Roman" panose="02020603050405020304" pitchFamily="18" charset="0"/>
                <a:cs typeface="Times New Roman" panose="02020603050405020304" pitchFamily="18" charset="0"/>
              </a:rPr>
              <a:t> </a:t>
            </a:r>
            <a:r>
              <a:rPr lang="fr-FR" sz="3200" dirty="0" smtClean="0">
                <a:latin typeface="Times New Roman" panose="02020603050405020304" pitchFamily="18" charset="0"/>
                <a:cs typeface="Times New Roman" panose="02020603050405020304" pitchFamily="18" charset="0"/>
              </a:rPr>
              <a:t>- exclusivement pour bus et taxis</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9767" y="196947"/>
            <a:ext cx="4800600" cy="5822950"/>
          </a:xfrm>
          <a:prstGeom prst="rect">
            <a:avLst/>
          </a:prstGeom>
          <a:ln>
            <a:solidFill>
              <a:schemeClr val="tx1"/>
            </a:solidFill>
          </a:ln>
        </p:spPr>
      </p:pic>
    </p:spTree>
    <p:extLst>
      <p:ext uri="{BB962C8B-B14F-4D97-AF65-F5344CB8AC3E}">
        <p14:creationId xmlns:p14="http://schemas.microsoft.com/office/powerpoint/2010/main" val="198004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6217919"/>
            <a:ext cx="9144000" cy="534571"/>
          </a:xfrm>
        </p:spPr>
        <p:txBody>
          <a:bodyPr>
            <a:normAutofit/>
          </a:bodyPr>
          <a:lstStyle/>
          <a:p>
            <a:r>
              <a:rPr lang="fr-FR" sz="3200" dirty="0" smtClean="0">
                <a:latin typeface="Times New Roman" panose="02020603050405020304" pitchFamily="18" charset="0"/>
                <a:cs typeface="Times New Roman" panose="02020603050405020304" pitchFamily="18" charset="0"/>
              </a:rPr>
              <a:t>Piste cyclable </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867312"/>
            <a:ext cx="8534400" cy="4797552"/>
          </a:xfrm>
          <a:prstGeom prst="rect">
            <a:avLst/>
          </a:prstGeom>
          <a:ln>
            <a:solidFill>
              <a:schemeClr val="tx1"/>
            </a:solidFill>
          </a:ln>
        </p:spPr>
      </p:pic>
    </p:spTree>
    <p:extLst>
      <p:ext uri="{BB962C8B-B14F-4D97-AF65-F5344CB8AC3E}">
        <p14:creationId xmlns:p14="http://schemas.microsoft.com/office/powerpoint/2010/main" val="24133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66203" y="5718220"/>
            <a:ext cx="9144000" cy="942905"/>
          </a:xfrm>
        </p:spPr>
        <p:txBody>
          <a:bodyPr>
            <a:normAutofit fontScale="90000"/>
          </a:bodyPr>
          <a:lstStyle/>
          <a:p>
            <a:r>
              <a:rPr lang="fr-FR" sz="3200" dirty="0" smtClean="0">
                <a:latin typeface="Times New Roman" panose="02020603050405020304" pitchFamily="18" charset="0"/>
                <a:cs typeface="Times New Roman" panose="02020603050405020304" pitchFamily="18" charset="0"/>
              </a:rPr>
              <a:t>Rue Istiqlal Istanbul – piétonisation des rues et des espaces publics</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172" y="412916"/>
            <a:ext cx="9144000" cy="5143500"/>
          </a:xfrm>
          <a:prstGeom prst="rect">
            <a:avLst/>
          </a:prstGeom>
          <a:ln>
            <a:solidFill>
              <a:schemeClr val="tx1"/>
            </a:solidFill>
          </a:ln>
        </p:spPr>
      </p:pic>
    </p:spTree>
    <p:extLst>
      <p:ext uri="{BB962C8B-B14F-4D97-AF65-F5344CB8AC3E}">
        <p14:creationId xmlns:p14="http://schemas.microsoft.com/office/powerpoint/2010/main" val="3988605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80270" y="6035040"/>
            <a:ext cx="9144000" cy="640153"/>
          </a:xfrm>
        </p:spPr>
        <p:txBody>
          <a:bodyPr>
            <a:noAutofit/>
          </a:bodyPr>
          <a:lstStyle/>
          <a:p>
            <a:r>
              <a:rPr lang="fr-FR" sz="3200" dirty="0" smtClean="0">
                <a:latin typeface="Times New Roman" panose="02020603050405020304" pitchFamily="18" charset="0"/>
                <a:cs typeface="Times New Roman" panose="02020603050405020304" pitchFamily="18" charset="0"/>
              </a:rPr>
              <a:t>Limitation de vitesse au centre ville d’Amiens</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645" y="1236198"/>
            <a:ext cx="7715250" cy="4320540"/>
          </a:xfrm>
          <a:prstGeom prst="rect">
            <a:avLst/>
          </a:prstGeom>
          <a:ln>
            <a:solidFill>
              <a:schemeClr val="tx1"/>
            </a:solidFill>
          </a:ln>
        </p:spPr>
      </p:pic>
    </p:spTree>
    <p:extLst>
      <p:ext uri="{BB962C8B-B14F-4D97-AF65-F5344CB8AC3E}">
        <p14:creationId xmlns:p14="http://schemas.microsoft.com/office/powerpoint/2010/main" val="3630828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00331" y="6119446"/>
            <a:ext cx="10494499" cy="626086"/>
          </a:xfrm>
        </p:spPr>
        <p:txBody>
          <a:bodyPr>
            <a:noAutofit/>
          </a:bodyPr>
          <a:lstStyle/>
          <a:p>
            <a:r>
              <a:rPr lang="fr-FR" sz="3200" dirty="0" smtClean="0">
                <a:latin typeface="Times New Roman" panose="02020603050405020304" pitchFamily="18" charset="0"/>
                <a:cs typeface="Times New Roman" panose="02020603050405020304" pitchFamily="18" charset="0"/>
              </a:rPr>
              <a:t>Péage urbain à Londres. Indications et vidéo-surveillances</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726" y="844844"/>
            <a:ext cx="8229600" cy="4846320"/>
          </a:xfrm>
          <a:prstGeom prst="rect">
            <a:avLst/>
          </a:prstGeom>
          <a:ln>
            <a:solidFill>
              <a:schemeClr val="tx1"/>
            </a:solidFill>
          </a:ln>
        </p:spPr>
      </p:pic>
    </p:spTree>
    <p:extLst>
      <p:ext uri="{BB962C8B-B14F-4D97-AF65-F5344CB8AC3E}">
        <p14:creationId xmlns:p14="http://schemas.microsoft.com/office/powerpoint/2010/main" val="1591300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6133513"/>
            <a:ext cx="9144000" cy="583883"/>
          </a:xfrm>
        </p:spPr>
        <p:txBody>
          <a:bodyPr>
            <a:normAutofit/>
          </a:bodyPr>
          <a:lstStyle/>
          <a:p>
            <a:r>
              <a:rPr lang="fr-FR" sz="3200" dirty="0" smtClean="0">
                <a:latin typeface="Times New Roman" panose="02020603050405020304" pitchFamily="18" charset="0"/>
                <a:cs typeface="Times New Roman" panose="02020603050405020304" pitchFamily="18" charset="0"/>
              </a:rPr>
              <a:t>Zone concernée par le péage urbain à Londres</a:t>
            </a:r>
            <a:endParaRPr lang="fr-FR" sz="3200" dirty="0">
              <a:latin typeface="Times New Roman" panose="02020603050405020304" pitchFamily="18" charset="0"/>
              <a:cs typeface="Times New Roman" panose="02020603050405020304" pitchFamily="18" charset="0"/>
            </a:endParaRPr>
          </a:p>
        </p:txBody>
      </p:sp>
      <p:pic>
        <p:nvPicPr>
          <p:cNvPr id="4" name="Image 3"/>
          <p:cNvPicPr>
            <a:picLocks noChangeAspect="1"/>
          </p:cNvPicPr>
          <p:nvPr/>
        </p:nvPicPr>
        <p:blipFill>
          <a:blip r:embed="rId2"/>
          <a:stretch>
            <a:fillRect/>
          </a:stretch>
        </p:blipFill>
        <p:spPr>
          <a:xfrm>
            <a:off x="2855507" y="292029"/>
            <a:ext cx="6790476" cy="5514286"/>
          </a:xfrm>
          <a:prstGeom prst="rect">
            <a:avLst/>
          </a:prstGeom>
        </p:spPr>
      </p:pic>
    </p:spTree>
    <p:extLst>
      <p:ext uri="{BB962C8B-B14F-4D97-AF65-F5344CB8AC3E}">
        <p14:creationId xmlns:p14="http://schemas.microsoft.com/office/powerpoint/2010/main" val="59453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68946" y="1122362"/>
            <a:ext cx="9903854" cy="5111013"/>
          </a:xfrm>
        </p:spPr>
        <p:txBody>
          <a:bodyPr>
            <a:noAutofit/>
          </a:bodyPr>
          <a:lstStyle/>
          <a:p>
            <a:pPr>
              <a:lnSpc>
                <a:spcPct val="150000"/>
              </a:lnSpc>
            </a:pPr>
            <a:r>
              <a:rPr lang="fr-FR" sz="3600" b="1" dirty="0">
                <a:latin typeface="Times New Roman" panose="02020603050405020304" pitchFamily="18" charset="0"/>
                <a:cs typeface="Times New Roman" panose="02020603050405020304" pitchFamily="18" charset="0"/>
              </a:rPr>
              <a:t>Introduction :</a:t>
            </a:r>
            <a:r>
              <a:rPr lang="fr-FR" sz="3600" dirty="0">
                <a:latin typeface="Times New Roman" panose="02020603050405020304" pitchFamily="18" charset="0"/>
                <a:cs typeface="Times New Roman" panose="02020603050405020304" pitchFamily="18" charset="0"/>
              </a:rPr>
              <a:t/>
            </a:r>
            <a:br>
              <a:rPr lang="fr-FR" sz="3600" dirty="0">
                <a:latin typeface="Times New Roman" panose="02020603050405020304" pitchFamily="18" charset="0"/>
                <a:cs typeface="Times New Roman" panose="02020603050405020304" pitchFamily="18" charset="0"/>
              </a:rPr>
            </a:br>
            <a:r>
              <a:rPr lang="fr-FR" sz="3600" b="1" dirty="0">
                <a:latin typeface="Times New Roman" panose="02020603050405020304" pitchFamily="18" charset="0"/>
                <a:cs typeface="Times New Roman" panose="02020603050405020304" pitchFamily="18" charset="0"/>
              </a:rPr>
              <a:t>L'urbanisme durable </a:t>
            </a:r>
            <a:r>
              <a:rPr lang="fr-FR" sz="3600" dirty="0">
                <a:latin typeface="Times New Roman" panose="02020603050405020304" pitchFamily="18" charset="0"/>
                <a:cs typeface="Times New Roman" panose="02020603050405020304" pitchFamily="18" charset="0"/>
              </a:rPr>
              <a:t>(ou écologique) </a:t>
            </a:r>
            <a:r>
              <a:rPr lang="fr-FR" sz="3600" b="1" dirty="0">
                <a:latin typeface="Times New Roman" panose="02020603050405020304" pitchFamily="18" charset="0"/>
                <a:cs typeface="Times New Roman" panose="02020603050405020304" pitchFamily="18" charset="0"/>
              </a:rPr>
              <a:t>est une nouvelle façon d'appréhender le rapport de l'urbain à la nature</a:t>
            </a:r>
            <a:r>
              <a:rPr lang="fr-FR" sz="3600" dirty="0">
                <a:latin typeface="Times New Roman" panose="02020603050405020304" pitchFamily="18" charset="0"/>
                <a:cs typeface="Times New Roman" panose="02020603050405020304" pitchFamily="18" charset="0"/>
              </a:rPr>
              <a:t>. Il se veut ainsi </a:t>
            </a:r>
            <a:r>
              <a:rPr lang="fr-FR" sz="3600" b="1" dirty="0">
                <a:latin typeface="Times New Roman" panose="02020603050405020304" pitchFamily="18" charset="0"/>
                <a:cs typeface="Times New Roman" panose="02020603050405020304" pitchFamily="18" charset="0"/>
              </a:rPr>
              <a:t>plus respectueux de l'environnement</a:t>
            </a:r>
            <a:r>
              <a:rPr lang="fr-FR" sz="3600" dirty="0">
                <a:latin typeface="Times New Roman" panose="02020603050405020304" pitchFamily="18" charset="0"/>
                <a:cs typeface="Times New Roman" panose="02020603050405020304" pitchFamily="18" charset="0"/>
              </a:rPr>
              <a:t> en utilisant de nouvelles méthodes de constructions, de nouveaux matériaux, de nouveaux modes de </a:t>
            </a:r>
            <a:r>
              <a:rPr lang="fr-FR" sz="3600" dirty="0" smtClean="0">
                <a:latin typeface="Times New Roman" panose="02020603050405020304" pitchFamily="18" charset="0"/>
                <a:cs typeface="Times New Roman" panose="02020603050405020304" pitchFamily="18" charset="0"/>
              </a:rPr>
              <a:t>déplacements,</a:t>
            </a:r>
            <a:endParaRPr lang="fr-FR"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995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66203" y="6049107"/>
            <a:ext cx="9144000" cy="640153"/>
          </a:xfrm>
        </p:spPr>
        <p:txBody>
          <a:bodyPr>
            <a:normAutofit/>
          </a:bodyPr>
          <a:lstStyle/>
          <a:p>
            <a:r>
              <a:rPr lang="fr-FR" sz="3200" dirty="0" smtClean="0">
                <a:latin typeface="Times New Roman" panose="02020603050405020304" pitchFamily="18" charset="0"/>
                <a:cs typeface="Times New Roman" panose="02020603050405020304" pitchFamily="18" charset="0"/>
              </a:rPr>
              <a:t>Modes de transport « propres »</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3" y="1694971"/>
            <a:ext cx="4572000" cy="3328988"/>
          </a:xfrm>
          <a:prstGeom prst="rect">
            <a:avLst/>
          </a:prstGeom>
          <a:ln>
            <a:solidFill>
              <a:schemeClr val="tx1"/>
            </a:solidFill>
          </a:ln>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872" y="2101688"/>
            <a:ext cx="6569393" cy="2515553"/>
          </a:xfrm>
          <a:prstGeom prst="rect">
            <a:avLst/>
          </a:prstGeom>
          <a:ln>
            <a:solidFill>
              <a:schemeClr val="tx1"/>
            </a:solidFill>
          </a:ln>
        </p:spPr>
      </p:pic>
    </p:spTree>
    <p:extLst>
      <p:ext uri="{BB962C8B-B14F-4D97-AF65-F5344CB8AC3E}">
        <p14:creationId xmlns:p14="http://schemas.microsoft.com/office/powerpoint/2010/main" val="3101955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94339" y="5692463"/>
            <a:ext cx="9144000" cy="1010866"/>
          </a:xfrm>
        </p:spPr>
        <p:txBody>
          <a:bodyPr>
            <a:normAutofit/>
          </a:bodyPr>
          <a:lstStyle/>
          <a:p>
            <a:r>
              <a:rPr lang="fr-FR" sz="3200" dirty="0" smtClean="0">
                <a:latin typeface="Times New Roman" panose="02020603050405020304" pitchFamily="18" charset="0"/>
                <a:cs typeface="Times New Roman" panose="02020603050405020304" pitchFamily="18" charset="0"/>
              </a:rPr>
              <a:t>Transport en commun à Alger : métro, tramway, train de banlieue, téléphérique, télécabine, bus …</a:t>
            </a:r>
            <a:endParaRPr lang="fr-FR" sz="3200" dirty="0">
              <a:latin typeface="Times New Roman" panose="02020603050405020304" pitchFamily="18" charset="0"/>
              <a:cs typeface="Times New Roman" panose="02020603050405020304" pitchFamily="18" charset="0"/>
            </a:endParaRPr>
          </a:p>
        </p:txBody>
      </p:sp>
      <p:pic>
        <p:nvPicPr>
          <p:cNvPr id="6" name="Imag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131127" y="333004"/>
            <a:ext cx="3683390" cy="1841695"/>
          </a:xfrm>
          <a:prstGeom prst="rect">
            <a:avLst/>
          </a:prstGeom>
          <a:ln>
            <a:solidFill>
              <a:schemeClr val="tx1"/>
            </a:solidFill>
          </a:ln>
        </p:spPr>
      </p:pic>
      <p:pic>
        <p:nvPicPr>
          <p:cNvPr id="7" name="Imag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8338151" y="3191010"/>
            <a:ext cx="3643825" cy="2198860"/>
          </a:xfrm>
          <a:prstGeom prst="rect">
            <a:avLst/>
          </a:prstGeom>
          <a:ln>
            <a:solidFill>
              <a:schemeClr val="tx1"/>
            </a:solidFill>
          </a:ln>
        </p:spPr>
      </p:pic>
      <p:pic>
        <p:nvPicPr>
          <p:cNvPr id="8" name="Imag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169728" y="3135440"/>
            <a:ext cx="3562607" cy="2310605"/>
          </a:xfrm>
          <a:prstGeom prst="rect">
            <a:avLst/>
          </a:prstGeom>
          <a:ln>
            <a:solidFill>
              <a:schemeClr val="tx1"/>
            </a:solidFill>
          </a:ln>
        </p:spPr>
      </p:pic>
      <p:pic>
        <p:nvPicPr>
          <p:cNvPr id="10" name="Image 9"/>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151716" y="127126"/>
            <a:ext cx="3827488" cy="2537791"/>
          </a:xfrm>
          <a:prstGeom prst="rect">
            <a:avLst/>
          </a:prstGeom>
          <a:ln>
            <a:solidFill>
              <a:schemeClr val="tx1"/>
            </a:solidFill>
          </a:ln>
        </p:spPr>
      </p:pic>
      <p:pic>
        <p:nvPicPr>
          <p:cNvPr id="11" name="Image 10"/>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4364698" y="303038"/>
            <a:ext cx="3603282" cy="2026846"/>
          </a:xfrm>
          <a:prstGeom prst="rect">
            <a:avLst/>
          </a:prstGeom>
          <a:ln>
            <a:solidFill>
              <a:schemeClr val="tx1"/>
            </a:solidFill>
          </a:ln>
        </p:spPr>
      </p:pic>
      <p:pic>
        <p:nvPicPr>
          <p:cNvPr id="12" name="Image 11"/>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4174882" y="3135440"/>
            <a:ext cx="3563082" cy="2310605"/>
          </a:xfrm>
          <a:prstGeom prst="rect">
            <a:avLst/>
          </a:prstGeom>
          <a:ln>
            <a:solidFill>
              <a:schemeClr val="tx1"/>
            </a:solidFill>
          </a:ln>
        </p:spPr>
      </p:pic>
    </p:spTree>
    <p:extLst>
      <p:ext uri="{BB962C8B-B14F-4D97-AF65-F5344CB8AC3E}">
        <p14:creationId xmlns:p14="http://schemas.microsoft.com/office/powerpoint/2010/main" val="1586293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735016" y="6119445"/>
            <a:ext cx="9144000" cy="513545"/>
          </a:xfrm>
        </p:spPr>
        <p:txBody>
          <a:bodyPr>
            <a:noAutofit/>
          </a:bodyPr>
          <a:lstStyle/>
          <a:p>
            <a:r>
              <a:rPr lang="fr-FR" sz="3200" dirty="0" smtClean="0">
                <a:latin typeface="Times New Roman" panose="02020603050405020304" pitchFamily="18" charset="0"/>
                <a:cs typeface="Times New Roman" panose="02020603050405020304" pitchFamily="18" charset="0"/>
              </a:rPr>
              <a:t>L’intermodalité du transport en commun</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231" y="183818"/>
            <a:ext cx="7801966" cy="5746699"/>
          </a:xfrm>
          <a:prstGeom prst="rect">
            <a:avLst/>
          </a:prstGeom>
        </p:spPr>
      </p:pic>
    </p:spTree>
    <p:extLst>
      <p:ext uri="{BB962C8B-B14F-4D97-AF65-F5344CB8AC3E}">
        <p14:creationId xmlns:p14="http://schemas.microsoft.com/office/powerpoint/2010/main" val="3548387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80271" y="6139266"/>
            <a:ext cx="9144000" cy="599159"/>
          </a:xfrm>
        </p:spPr>
        <p:txBody>
          <a:bodyPr>
            <a:normAutofit/>
          </a:bodyPr>
          <a:lstStyle/>
          <a:p>
            <a:r>
              <a:rPr lang="fr-FR" sz="3200" dirty="0" smtClean="0">
                <a:latin typeface="Times New Roman" panose="02020603050405020304" pitchFamily="18" charset="0"/>
                <a:cs typeface="Times New Roman" panose="02020603050405020304" pitchFamily="18" charset="0"/>
              </a:rPr>
              <a:t>La rue Larbi Ben M’</a:t>
            </a:r>
            <a:r>
              <a:rPr lang="fr-FR" sz="3200" dirty="0" err="1" smtClean="0">
                <a:latin typeface="Times New Roman" panose="02020603050405020304" pitchFamily="18" charset="0"/>
                <a:cs typeface="Times New Roman" panose="02020603050405020304" pitchFamily="18" charset="0"/>
              </a:rPr>
              <a:t>hidi</a:t>
            </a:r>
            <a:r>
              <a:rPr lang="fr-FR" sz="3200" dirty="0" smtClean="0">
                <a:latin typeface="Times New Roman" panose="02020603050405020304" pitchFamily="18" charset="0"/>
                <a:cs typeface="Times New Roman" panose="02020603050405020304" pitchFamily="18" charset="0"/>
              </a:rPr>
              <a:t> –Ex-rue d’Isly</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Lst>
          </a:blip>
          <a:stretch>
            <a:fillRect/>
          </a:stretch>
        </p:blipFill>
        <p:spPr>
          <a:xfrm>
            <a:off x="2379052" y="845271"/>
            <a:ext cx="7867650" cy="5293995"/>
          </a:xfrm>
          <a:prstGeom prst="rect">
            <a:avLst/>
          </a:prstGeom>
          <a:ln>
            <a:solidFill>
              <a:schemeClr val="tx1"/>
            </a:solidFill>
          </a:ln>
        </p:spPr>
      </p:pic>
      <p:sp>
        <p:nvSpPr>
          <p:cNvPr id="4" name="Titre 1"/>
          <p:cNvSpPr txBox="1">
            <a:spLocks/>
          </p:cNvSpPr>
          <p:nvPr/>
        </p:nvSpPr>
        <p:spPr>
          <a:xfrm>
            <a:off x="1524000" y="220393"/>
            <a:ext cx="9144000" cy="5251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3200" dirty="0" smtClean="0">
                <a:latin typeface="Times New Roman" panose="02020603050405020304" pitchFamily="18" charset="0"/>
                <a:cs typeface="Times New Roman" panose="02020603050405020304" pitchFamily="18" charset="0"/>
              </a:rPr>
              <a:t>Que proposez-vous pour cette artère d’Alger-centre ?</a:t>
            </a:r>
            <a:endParaRPr lang="fr-F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521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53037" y="1122363"/>
            <a:ext cx="10303098" cy="5162528"/>
          </a:xfrm>
        </p:spPr>
        <p:txBody>
          <a:bodyPr>
            <a:noAutofit/>
          </a:bodyPr>
          <a:lstStyle/>
          <a:p>
            <a:pPr>
              <a:lnSpc>
                <a:spcPct val="150000"/>
              </a:lnSpc>
            </a:pPr>
            <a:r>
              <a:rPr lang="fr-FR" sz="3200" b="1" dirty="0">
                <a:latin typeface="Times New Roman" panose="02020603050405020304" pitchFamily="18" charset="0"/>
                <a:cs typeface="Times New Roman" panose="02020603050405020304" pitchFamily="18" charset="0"/>
              </a:rPr>
              <a:t>c. Architecture, matériaux et énergie :</a:t>
            </a:r>
            <a:r>
              <a:rPr lang="fr-FR" sz="3200" dirty="0">
                <a:latin typeface="Times New Roman" panose="02020603050405020304" pitchFamily="18" charset="0"/>
                <a:cs typeface="Times New Roman" panose="02020603050405020304" pitchFamily="18" charset="0"/>
              </a:rPr>
              <a:t/>
            </a:r>
            <a:br>
              <a:rPr lang="fr-FR" sz="3200" dirty="0">
                <a:latin typeface="Times New Roman" panose="02020603050405020304" pitchFamily="18" charset="0"/>
                <a:cs typeface="Times New Roman" panose="02020603050405020304" pitchFamily="18" charset="0"/>
              </a:rPr>
            </a:br>
            <a:r>
              <a:rPr lang="fr-FR" sz="3200" b="1" dirty="0">
                <a:latin typeface="Times New Roman" panose="02020603050405020304" pitchFamily="18" charset="0"/>
                <a:cs typeface="Times New Roman" panose="02020603050405020304" pitchFamily="18" charset="0"/>
              </a:rPr>
              <a:t>L'éco-ville s'attardera davantage à employer des matériaux renouvelables, </a:t>
            </a:r>
            <a:r>
              <a:rPr lang="fr-FR" sz="3200" dirty="0">
                <a:latin typeface="Times New Roman" panose="02020603050405020304" pitchFamily="18" charset="0"/>
                <a:cs typeface="Times New Roman" panose="02020603050405020304" pitchFamily="18" charset="0"/>
              </a:rPr>
              <a:t>récupérables </a:t>
            </a:r>
            <a:r>
              <a:rPr lang="fr-FR" sz="3200" b="1" dirty="0">
                <a:latin typeface="Times New Roman" panose="02020603050405020304" pitchFamily="18" charset="0"/>
                <a:cs typeface="Times New Roman" panose="02020603050405020304" pitchFamily="18" charset="0"/>
              </a:rPr>
              <a:t>et de récupération</a:t>
            </a:r>
            <a:r>
              <a:rPr lang="fr-FR" sz="3200" dirty="0">
                <a:latin typeface="Times New Roman" panose="02020603050405020304" pitchFamily="18" charset="0"/>
                <a:cs typeface="Times New Roman" panose="02020603050405020304" pitchFamily="18" charset="0"/>
              </a:rPr>
              <a:t> tels que la terre, la chaux, la paille, le bois… </a:t>
            </a:r>
            <a:r>
              <a:rPr lang="fr-FR" sz="3200" dirty="0" smtClean="0">
                <a:latin typeface="Times New Roman" panose="02020603050405020304" pitchFamily="18" charset="0"/>
                <a:cs typeface="Times New Roman" panose="02020603050405020304" pitchFamily="18" charset="0"/>
              </a:rPr>
              <a:t/>
            </a:r>
            <a:br>
              <a:rPr lang="fr-FR" sz="3200" dirty="0" smtClean="0">
                <a:latin typeface="Times New Roman" panose="02020603050405020304" pitchFamily="18" charset="0"/>
                <a:cs typeface="Times New Roman" panose="02020603050405020304" pitchFamily="18" charset="0"/>
              </a:rPr>
            </a:br>
            <a:r>
              <a:rPr lang="fr-FR" sz="3200" dirty="0" smtClean="0">
                <a:latin typeface="Times New Roman" panose="02020603050405020304" pitchFamily="18" charset="0"/>
                <a:cs typeface="Times New Roman" panose="02020603050405020304" pitchFamily="18" charset="0"/>
              </a:rPr>
              <a:t>L'éco-ville </a:t>
            </a:r>
            <a:r>
              <a:rPr lang="fr-FR" sz="3200" dirty="0">
                <a:latin typeface="Times New Roman" panose="02020603050405020304" pitchFamily="18" charset="0"/>
                <a:cs typeface="Times New Roman" panose="02020603050405020304" pitchFamily="18" charset="0"/>
              </a:rPr>
              <a:t>recycle également les vieux bâtiments délabrés et récupère les matériaux afin qu'aucun gaspillage ne soit effectif. Les bâtiments sont fonctionnels et doivent permettre une économie d'énergie </a:t>
            </a:r>
            <a:r>
              <a:rPr lang="fr-FR" sz="3200" dirty="0" smtClean="0">
                <a:latin typeface="Times New Roman" panose="02020603050405020304" pitchFamily="18" charset="0"/>
                <a:cs typeface="Times New Roman" panose="02020603050405020304" pitchFamily="18" charset="0"/>
              </a:rPr>
              <a:t>:</a:t>
            </a:r>
            <a:endParaRPr lang="fr-F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8131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5149648"/>
          </a:xfrm>
        </p:spPr>
        <p:txBody>
          <a:bodyPr>
            <a:noAutofit/>
          </a:bodyPr>
          <a:lstStyle/>
          <a:p>
            <a:pPr lvl="0">
              <a:lnSpc>
                <a:spcPct val="150000"/>
              </a:lnSpc>
            </a:pPr>
            <a:r>
              <a:rPr lang="fr-FR" sz="3600" dirty="0" smtClean="0">
                <a:latin typeface="Times New Roman" panose="02020603050405020304" pitchFamily="18" charset="0"/>
                <a:cs typeface="Times New Roman" panose="02020603050405020304" pitchFamily="18" charset="0"/>
              </a:rPr>
              <a:t>♦ Eclairage </a:t>
            </a:r>
            <a:r>
              <a:rPr lang="fr-FR" sz="3600" dirty="0">
                <a:latin typeface="Times New Roman" panose="02020603050405020304" pitchFamily="18" charset="0"/>
                <a:cs typeface="Times New Roman" panose="02020603050405020304" pitchFamily="18" charset="0"/>
              </a:rPr>
              <a:t>et ventilation passifs </a:t>
            </a:r>
            <a:r>
              <a:rPr lang="fr-FR" sz="3600" b="1" dirty="0">
                <a:latin typeface="Times New Roman" panose="02020603050405020304" pitchFamily="18" charset="0"/>
                <a:cs typeface="Times New Roman" panose="02020603050405020304" pitchFamily="18" charset="0"/>
              </a:rPr>
              <a:t>utilisation rationnelle de l'énergie</a:t>
            </a:r>
            <a:r>
              <a:rPr lang="fr-FR" sz="3600" dirty="0">
                <a:latin typeface="Times New Roman" panose="02020603050405020304" pitchFamily="18" charset="0"/>
                <a:cs typeface="Times New Roman" panose="02020603050405020304" pitchFamily="18" charset="0"/>
              </a:rPr>
              <a:t>, l'emploi des énergies renouvelables.</a:t>
            </a:r>
            <a:r>
              <a:rPr lang="fr-FR" sz="3600" dirty="0" smtClean="0">
                <a:effectLst/>
                <a:latin typeface="Times New Roman" panose="02020603050405020304" pitchFamily="18" charset="0"/>
                <a:cs typeface="Times New Roman" panose="02020603050405020304" pitchFamily="18" charset="0"/>
              </a:rPr>
              <a:t/>
            </a:r>
            <a:br>
              <a:rPr lang="fr-FR" sz="3600" dirty="0" smtClean="0">
                <a:effectLst/>
                <a:latin typeface="Times New Roman" panose="02020603050405020304" pitchFamily="18" charset="0"/>
                <a:cs typeface="Times New Roman" panose="02020603050405020304" pitchFamily="18" charset="0"/>
              </a:rPr>
            </a:br>
            <a:r>
              <a:rPr lang="fr-FR" sz="3600" dirty="0" smtClean="0">
                <a:effectLst/>
                <a:latin typeface="Times New Roman" panose="02020603050405020304" pitchFamily="18" charset="0"/>
                <a:cs typeface="Times New Roman" panose="02020603050405020304" pitchFamily="18" charset="0"/>
              </a:rPr>
              <a:t>♦ </a:t>
            </a:r>
            <a:r>
              <a:rPr lang="fr-FR" sz="3600" dirty="0" smtClean="0">
                <a:latin typeface="Times New Roman" panose="02020603050405020304" pitchFamily="18" charset="0"/>
                <a:cs typeface="Times New Roman" panose="02020603050405020304" pitchFamily="18" charset="0"/>
              </a:rPr>
              <a:t>Déchets</a:t>
            </a:r>
            <a:r>
              <a:rPr lang="fr-FR" sz="3600" dirty="0">
                <a:latin typeface="Times New Roman" panose="02020603050405020304" pitchFamily="18" charset="0"/>
                <a:cs typeface="Times New Roman" panose="02020603050405020304" pitchFamily="18" charset="0"/>
              </a:rPr>
              <a:t> : </a:t>
            </a:r>
            <a:r>
              <a:rPr lang="fr-FR" sz="3600" b="1" dirty="0">
                <a:latin typeface="Times New Roman" panose="02020603050405020304" pitchFamily="18" charset="0"/>
                <a:cs typeface="Times New Roman" panose="02020603050405020304" pitchFamily="18" charset="0"/>
              </a:rPr>
              <a:t>on tend vers « zéro déchets »</a:t>
            </a:r>
            <a:r>
              <a:rPr lang="fr-FR" sz="3600" dirty="0">
                <a:latin typeface="Times New Roman" panose="02020603050405020304" pitchFamily="18" charset="0"/>
                <a:cs typeface="Times New Roman" panose="02020603050405020304" pitchFamily="18" charset="0"/>
              </a:rPr>
              <a:t> ; compostage des déchets végétaux et des selles humaines et animales, emballages consignés ou biodégradables dans le compost</a:t>
            </a:r>
            <a:r>
              <a:rPr lang="fr-FR" sz="3600" dirty="0" smtClean="0">
                <a:latin typeface="Times New Roman" panose="02020603050405020304" pitchFamily="18" charset="0"/>
                <a:cs typeface="Times New Roman" panose="02020603050405020304" pitchFamily="18" charset="0"/>
              </a:rPr>
              <a:t>.</a:t>
            </a:r>
            <a:endParaRPr lang="fr-FR"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6057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2"/>
            <a:ext cx="9144000" cy="4930707"/>
          </a:xfrm>
        </p:spPr>
        <p:txBody>
          <a:bodyPr>
            <a:noAutofit/>
          </a:bodyPr>
          <a:lstStyle/>
          <a:p>
            <a:pPr lvl="0">
              <a:lnSpc>
                <a:spcPct val="150000"/>
              </a:lnSpc>
            </a:pPr>
            <a:r>
              <a:rPr lang="fr-FR" sz="3600" dirty="0" smtClean="0">
                <a:latin typeface="Times New Roman" panose="02020603050405020304" pitchFamily="18" charset="0"/>
                <a:cs typeface="Times New Roman" panose="02020603050405020304" pitchFamily="18" charset="0"/>
              </a:rPr>
              <a:t>♦ Les </a:t>
            </a:r>
            <a:r>
              <a:rPr lang="fr-FR" sz="3600" dirty="0">
                <a:latin typeface="Times New Roman" panose="02020603050405020304" pitchFamily="18" charset="0"/>
                <a:cs typeface="Times New Roman" panose="02020603050405020304" pitchFamily="18" charset="0"/>
              </a:rPr>
              <a:t>éco-villes et villages tendent également à offrir </a:t>
            </a:r>
            <a:r>
              <a:rPr lang="fr-FR" sz="3600" b="1" dirty="0">
                <a:latin typeface="Times New Roman" panose="02020603050405020304" pitchFamily="18" charset="0"/>
                <a:cs typeface="Times New Roman" panose="02020603050405020304" pitchFamily="18" charset="0"/>
              </a:rPr>
              <a:t>une large place à la faune et la flore</a:t>
            </a:r>
            <a:r>
              <a:rPr lang="fr-FR" sz="3600" dirty="0">
                <a:latin typeface="Times New Roman" panose="02020603050405020304" pitchFamily="18" charset="0"/>
                <a:cs typeface="Times New Roman" panose="02020603050405020304" pitchFamily="18" charset="0"/>
              </a:rPr>
              <a:t> en multipliant les zones de nature, la biodiversité, </a:t>
            </a:r>
            <a:r>
              <a:rPr lang="fr-FR" sz="3600" b="1" dirty="0">
                <a:latin typeface="Times New Roman" panose="02020603050405020304" pitchFamily="18" charset="0"/>
                <a:cs typeface="Times New Roman" panose="02020603050405020304" pitchFamily="18" charset="0"/>
              </a:rPr>
              <a:t>y compris sur le bâti</a:t>
            </a:r>
            <a:r>
              <a:rPr lang="fr-FR" sz="3600" dirty="0">
                <a:latin typeface="Times New Roman" panose="02020603050405020304" pitchFamily="18" charset="0"/>
                <a:cs typeface="Times New Roman" panose="02020603050405020304" pitchFamily="18" charset="0"/>
              </a:rPr>
              <a:t> (mur végétalisé, toiture végétale, et dans les espaces verts en favorisant les espèces locales</a:t>
            </a:r>
            <a:r>
              <a:rPr lang="fr-FR" sz="3600" dirty="0" smtClean="0">
                <a:latin typeface="Times New Roman" panose="02020603050405020304" pitchFamily="18" charset="0"/>
                <a:cs typeface="Times New Roman" panose="02020603050405020304" pitchFamily="18" charset="0"/>
              </a:rPr>
              <a:t>.</a:t>
            </a:r>
            <a:endParaRPr lang="fr-FR"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0872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467729" y="6105377"/>
            <a:ext cx="9144000" cy="583883"/>
          </a:xfrm>
        </p:spPr>
        <p:txBody>
          <a:bodyPr>
            <a:normAutofit/>
          </a:bodyPr>
          <a:lstStyle/>
          <a:p>
            <a:r>
              <a:rPr lang="fr-FR" sz="3200" dirty="0" smtClean="0">
                <a:latin typeface="Times New Roman" panose="02020603050405020304" pitchFamily="18" charset="0"/>
                <a:cs typeface="Times New Roman" panose="02020603050405020304" pitchFamily="18" charset="0"/>
              </a:rPr>
              <a:t>La mise sur terrasses des panneaux photovoltaïques</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479" y="267286"/>
            <a:ext cx="8572500" cy="5704999"/>
          </a:xfrm>
          <a:prstGeom prst="rect">
            <a:avLst/>
          </a:prstGeom>
          <a:ln>
            <a:solidFill>
              <a:schemeClr val="tx1"/>
            </a:solidFill>
          </a:ln>
        </p:spPr>
      </p:pic>
    </p:spTree>
    <p:extLst>
      <p:ext uri="{BB962C8B-B14F-4D97-AF65-F5344CB8AC3E}">
        <p14:creationId xmlns:p14="http://schemas.microsoft.com/office/powerpoint/2010/main" val="4087543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720948" y="6020972"/>
            <a:ext cx="9144000" cy="668290"/>
          </a:xfrm>
        </p:spPr>
        <p:txBody>
          <a:bodyPr>
            <a:normAutofit/>
          </a:bodyPr>
          <a:lstStyle/>
          <a:p>
            <a:r>
              <a:rPr lang="fr-FR" sz="3200" dirty="0" smtClean="0">
                <a:latin typeface="Times New Roman" panose="02020603050405020304" pitchFamily="18" charset="0"/>
                <a:cs typeface="Times New Roman" panose="02020603050405020304" pitchFamily="18" charset="0"/>
              </a:rPr>
              <a:t>Poteaux éclairés par l’énergie solaire</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1342" y="256735"/>
            <a:ext cx="4266394" cy="5657097"/>
          </a:xfrm>
          <a:prstGeom prst="rect">
            <a:avLst/>
          </a:prstGeom>
          <a:ln>
            <a:solidFill>
              <a:schemeClr val="tx1"/>
            </a:solidFill>
          </a:ln>
        </p:spPr>
      </p:pic>
    </p:spTree>
    <p:extLst>
      <p:ext uri="{BB962C8B-B14F-4D97-AF65-F5344CB8AC3E}">
        <p14:creationId xmlns:p14="http://schemas.microsoft.com/office/powerpoint/2010/main" val="1050983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678745" y="6006904"/>
            <a:ext cx="9144000" cy="661181"/>
          </a:xfrm>
        </p:spPr>
        <p:txBody>
          <a:bodyPr>
            <a:normAutofit/>
          </a:bodyPr>
          <a:lstStyle/>
          <a:p>
            <a:r>
              <a:rPr lang="fr-FR" sz="3200" dirty="0" smtClean="0">
                <a:latin typeface="Times New Roman" panose="02020603050405020304" pitchFamily="18" charset="0"/>
                <a:cs typeface="Times New Roman" panose="02020603050405020304" pitchFamily="18" charset="0"/>
              </a:rPr>
              <a:t>Toiture végétalisée</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951" y="323558"/>
            <a:ext cx="8096250" cy="5400199"/>
          </a:xfrm>
          <a:prstGeom prst="rect">
            <a:avLst/>
          </a:prstGeom>
          <a:ln>
            <a:solidFill>
              <a:schemeClr val="tx1"/>
            </a:solidFill>
          </a:ln>
        </p:spPr>
      </p:pic>
    </p:spTree>
    <p:extLst>
      <p:ext uri="{BB962C8B-B14F-4D97-AF65-F5344CB8AC3E}">
        <p14:creationId xmlns:p14="http://schemas.microsoft.com/office/powerpoint/2010/main" val="2101671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4879192"/>
          </a:xfrm>
        </p:spPr>
        <p:txBody>
          <a:bodyPr>
            <a:noAutofit/>
          </a:bodyPr>
          <a:lstStyle/>
          <a:p>
            <a:pPr>
              <a:lnSpc>
                <a:spcPct val="150000"/>
              </a:lnSpc>
            </a:pPr>
            <a:r>
              <a:rPr lang="fr-FR" sz="3600" dirty="0">
                <a:latin typeface="Times New Roman" panose="02020603050405020304" pitchFamily="18" charset="0"/>
                <a:cs typeface="Times New Roman" panose="02020603050405020304" pitchFamily="18" charset="0"/>
              </a:rPr>
              <a:t>pour une ville </a:t>
            </a:r>
            <a:r>
              <a:rPr lang="fr-FR" sz="3600" b="1" dirty="0">
                <a:latin typeface="Times New Roman" panose="02020603050405020304" pitchFamily="18" charset="0"/>
                <a:cs typeface="Times New Roman" panose="02020603050405020304" pitchFamily="18" charset="0"/>
              </a:rPr>
              <a:t>donnant plus de place à la naturalité</a:t>
            </a:r>
            <a:r>
              <a:rPr lang="fr-FR" sz="3600" dirty="0">
                <a:latin typeface="Times New Roman" panose="02020603050405020304" pitchFamily="18" charset="0"/>
                <a:cs typeface="Times New Roman" panose="02020603050405020304" pitchFamily="18" charset="0"/>
              </a:rPr>
              <a:t> comme élément de qualité de vie. La notion de durabilité renvoie à l'impératif de concilier, dans l'urbanisme, le bien-être, l'équité et la cohésion sociales et le développement économique avec le respect du cadre naturel.  </a:t>
            </a:r>
          </a:p>
        </p:txBody>
      </p:sp>
    </p:spTree>
    <p:extLst>
      <p:ext uri="{BB962C8B-B14F-4D97-AF65-F5344CB8AC3E}">
        <p14:creationId xmlns:p14="http://schemas.microsoft.com/office/powerpoint/2010/main" val="133166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650610" y="6020972"/>
            <a:ext cx="9144000" cy="668289"/>
          </a:xfrm>
        </p:spPr>
        <p:txBody>
          <a:bodyPr>
            <a:normAutofit/>
          </a:bodyPr>
          <a:lstStyle/>
          <a:p>
            <a:r>
              <a:rPr lang="fr-FR" sz="3200" dirty="0" smtClean="0">
                <a:latin typeface="Times New Roman" panose="02020603050405020304" pitchFamily="18" charset="0"/>
                <a:cs typeface="Times New Roman" panose="02020603050405020304" pitchFamily="18" charset="0"/>
              </a:rPr>
              <a:t>Collecte et recyclage des déchets</a:t>
            </a:r>
            <a:endParaRPr lang="fr-FR" sz="3200"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110" y="473027"/>
            <a:ext cx="7239000" cy="5429250"/>
          </a:xfrm>
          <a:prstGeom prst="rect">
            <a:avLst/>
          </a:prstGeom>
          <a:ln>
            <a:solidFill>
              <a:schemeClr val="tx1"/>
            </a:solidFill>
          </a:ln>
        </p:spPr>
      </p:pic>
    </p:spTree>
    <p:extLst>
      <p:ext uri="{BB962C8B-B14F-4D97-AF65-F5344CB8AC3E}">
        <p14:creationId xmlns:p14="http://schemas.microsoft.com/office/powerpoint/2010/main" val="552255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5291316"/>
          </a:xfrm>
        </p:spPr>
        <p:txBody>
          <a:bodyPr>
            <a:noAutofit/>
          </a:bodyPr>
          <a:lstStyle/>
          <a:p>
            <a:pPr>
              <a:lnSpc>
                <a:spcPct val="150000"/>
              </a:lnSpc>
            </a:pPr>
            <a:r>
              <a:rPr lang="fr-FR" sz="3200" b="1" dirty="0">
                <a:latin typeface="Times New Roman" panose="02020603050405020304" pitchFamily="18" charset="0"/>
                <a:cs typeface="Times New Roman" panose="02020603050405020304" pitchFamily="18" charset="0"/>
              </a:rPr>
              <a:t>3. Les limites de l’urbanisme durable </a:t>
            </a:r>
            <a:r>
              <a:rPr lang="fr-FR" sz="3200" b="1" dirty="0" smtClean="0">
                <a:latin typeface="Times New Roman" panose="02020603050405020304" pitchFamily="18" charset="0"/>
                <a:cs typeface="Times New Roman" panose="02020603050405020304" pitchFamily="18" charset="0"/>
              </a:rPr>
              <a:t>:</a:t>
            </a:r>
            <a:br>
              <a:rPr lang="fr-FR" sz="3200" b="1" dirty="0" smtClean="0">
                <a:latin typeface="Times New Roman" panose="02020603050405020304" pitchFamily="18" charset="0"/>
                <a:cs typeface="Times New Roman" panose="02020603050405020304" pitchFamily="18" charset="0"/>
              </a:rPr>
            </a:br>
            <a:r>
              <a:rPr lang="fr-FR" sz="3200" dirty="0">
                <a:latin typeface="Times New Roman" panose="02020603050405020304" pitchFamily="18" charset="0"/>
                <a:cs typeface="Times New Roman" panose="02020603050405020304" pitchFamily="18" charset="0"/>
              </a:rPr>
              <a:t/>
            </a:r>
            <a:br>
              <a:rPr lang="fr-FR" sz="3200" dirty="0">
                <a:latin typeface="Times New Roman" panose="02020603050405020304" pitchFamily="18" charset="0"/>
                <a:cs typeface="Times New Roman" panose="02020603050405020304" pitchFamily="18" charset="0"/>
              </a:rPr>
            </a:br>
            <a:r>
              <a:rPr lang="fr-FR" sz="3200" dirty="0" smtClean="0">
                <a:latin typeface="Times New Roman" panose="02020603050405020304" pitchFamily="18" charset="0"/>
                <a:cs typeface="Times New Roman" panose="02020603050405020304" pitchFamily="18" charset="0"/>
              </a:rPr>
              <a:t>♦ </a:t>
            </a:r>
            <a:r>
              <a:rPr lang="fr-FR" sz="3200" b="1" dirty="0" smtClean="0">
                <a:latin typeface="Times New Roman" panose="02020603050405020304" pitchFamily="18" charset="0"/>
                <a:cs typeface="Times New Roman" panose="02020603050405020304" pitchFamily="18" charset="0"/>
              </a:rPr>
              <a:t>Ces </a:t>
            </a:r>
            <a:r>
              <a:rPr lang="fr-FR" sz="3200" b="1" dirty="0">
                <a:latin typeface="Times New Roman" panose="02020603050405020304" pitchFamily="18" charset="0"/>
                <a:cs typeface="Times New Roman" panose="02020603050405020304" pitchFamily="18" charset="0"/>
              </a:rPr>
              <a:t>projets</a:t>
            </a:r>
            <a:r>
              <a:rPr lang="fr-FR" sz="3200" dirty="0">
                <a:latin typeface="Times New Roman" panose="02020603050405020304" pitchFamily="18" charset="0"/>
                <a:cs typeface="Times New Roman" panose="02020603050405020304" pitchFamily="18" charset="0"/>
              </a:rPr>
              <a:t> sont actuellement souvent limités par le fait que leur exemplarité </a:t>
            </a:r>
            <a:r>
              <a:rPr lang="fr-FR" sz="3200" b="1" dirty="0">
                <a:latin typeface="Times New Roman" panose="02020603050405020304" pitchFamily="18" charset="0"/>
                <a:cs typeface="Times New Roman" panose="02020603050405020304" pitchFamily="18" charset="0"/>
              </a:rPr>
              <a:t>s'arrête à leurs frontières</a:t>
            </a:r>
            <a:r>
              <a:rPr lang="fr-FR" sz="3200" dirty="0">
                <a:latin typeface="Times New Roman" panose="02020603050405020304" pitchFamily="18" charset="0"/>
                <a:cs typeface="Times New Roman" panose="02020603050405020304" pitchFamily="18" charset="0"/>
              </a:rPr>
              <a:t>. Un éco-quartier peut être pollué par les fumées, les pesticides aéroportés ou les eaux qui le traversent. De plus le caractère écologique du bâti n'implique pas un comportement exemplaire de tous ses usagers. </a:t>
            </a:r>
          </a:p>
        </p:txBody>
      </p:sp>
    </p:spTree>
    <p:extLst>
      <p:ext uri="{BB962C8B-B14F-4D97-AF65-F5344CB8AC3E}">
        <p14:creationId xmlns:p14="http://schemas.microsoft.com/office/powerpoint/2010/main" val="1992732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2"/>
            <a:ext cx="9144000" cy="4660251"/>
          </a:xfrm>
        </p:spPr>
        <p:txBody>
          <a:bodyPr>
            <a:noAutofit/>
          </a:bodyPr>
          <a:lstStyle/>
          <a:p>
            <a:pPr lvl="0">
              <a:lnSpc>
                <a:spcPct val="150000"/>
              </a:lnSpc>
            </a:pPr>
            <a:r>
              <a:rPr lang="fr-FR" sz="3200" b="1" dirty="0" smtClean="0">
                <a:latin typeface="Times New Roman" panose="02020603050405020304" pitchFamily="18" charset="0"/>
                <a:cs typeface="Times New Roman" panose="02020603050405020304" pitchFamily="18" charset="0"/>
              </a:rPr>
              <a:t>♦ Les </a:t>
            </a:r>
            <a:r>
              <a:rPr lang="fr-FR" sz="3200" b="1" dirty="0">
                <a:latin typeface="Times New Roman" panose="02020603050405020304" pitchFamily="18" charset="0"/>
                <a:cs typeface="Times New Roman" panose="02020603050405020304" pitchFamily="18" charset="0"/>
              </a:rPr>
              <a:t>coûts</a:t>
            </a:r>
            <a:r>
              <a:rPr lang="fr-FR" sz="3200" dirty="0">
                <a:latin typeface="Times New Roman" panose="02020603050405020304" pitchFamily="18" charset="0"/>
                <a:cs typeface="Times New Roman" panose="02020603050405020304" pitchFamily="18" charset="0"/>
              </a:rPr>
              <a:t> d'achats et </a:t>
            </a:r>
            <a:r>
              <a:rPr lang="fr-FR" sz="3200" b="1" dirty="0">
                <a:latin typeface="Times New Roman" panose="02020603050405020304" pitchFamily="18" charset="0"/>
                <a:cs typeface="Times New Roman" panose="02020603050405020304" pitchFamily="18" charset="0"/>
              </a:rPr>
              <a:t>d'investissement sont parfois très élevés</a:t>
            </a:r>
            <a:r>
              <a:rPr lang="fr-FR" sz="3200" dirty="0">
                <a:latin typeface="Times New Roman" panose="02020603050405020304" pitchFamily="18" charset="0"/>
                <a:cs typeface="Times New Roman" panose="02020603050405020304" pitchFamily="18" charset="0"/>
              </a:rPr>
              <a:t>.</a:t>
            </a:r>
            <a:r>
              <a:rPr lang="fr-FR" sz="3200" dirty="0" smtClean="0">
                <a:effectLst/>
                <a:latin typeface="Times New Roman" panose="02020603050405020304" pitchFamily="18" charset="0"/>
                <a:cs typeface="Times New Roman" panose="02020603050405020304" pitchFamily="18" charset="0"/>
              </a:rPr>
              <a:t/>
            </a:r>
            <a:br>
              <a:rPr lang="fr-FR" sz="3200" dirty="0" smtClean="0">
                <a:effectLst/>
                <a:latin typeface="Times New Roman" panose="02020603050405020304" pitchFamily="18" charset="0"/>
                <a:cs typeface="Times New Roman" panose="02020603050405020304" pitchFamily="18" charset="0"/>
              </a:rPr>
            </a:br>
            <a:r>
              <a:rPr lang="fr-FR" sz="3200" dirty="0" smtClean="0">
                <a:effectLst/>
                <a:latin typeface="Times New Roman" panose="02020603050405020304" pitchFamily="18" charset="0"/>
                <a:cs typeface="Times New Roman" panose="02020603050405020304" pitchFamily="18" charset="0"/>
              </a:rPr>
              <a:t>♦ </a:t>
            </a:r>
            <a:r>
              <a:rPr lang="fr-FR" sz="3200" b="1" dirty="0" smtClean="0">
                <a:latin typeface="Times New Roman" panose="02020603050405020304" pitchFamily="18" charset="0"/>
                <a:cs typeface="Times New Roman" panose="02020603050405020304" pitchFamily="18" charset="0"/>
              </a:rPr>
              <a:t>La </a:t>
            </a:r>
            <a:r>
              <a:rPr lang="fr-FR" sz="3200" b="1" dirty="0">
                <a:latin typeface="Times New Roman" panose="02020603050405020304" pitchFamily="18" charset="0"/>
                <a:cs typeface="Times New Roman" panose="02020603050405020304" pitchFamily="18" charset="0"/>
              </a:rPr>
              <a:t>législation ne facilite</a:t>
            </a:r>
            <a:r>
              <a:rPr lang="fr-FR" sz="3200" dirty="0">
                <a:latin typeface="Times New Roman" panose="02020603050405020304" pitchFamily="18" charset="0"/>
                <a:cs typeface="Times New Roman" panose="02020603050405020304" pitchFamily="18" charset="0"/>
              </a:rPr>
              <a:t> généralement </a:t>
            </a:r>
            <a:r>
              <a:rPr lang="fr-FR" sz="3200" b="1" dirty="0">
                <a:latin typeface="Times New Roman" panose="02020603050405020304" pitchFamily="18" charset="0"/>
                <a:cs typeface="Times New Roman" panose="02020603050405020304" pitchFamily="18" charset="0"/>
              </a:rPr>
              <a:t>pas leur réalisation</a:t>
            </a:r>
            <a:r>
              <a:rPr lang="fr-FR" sz="3200" dirty="0">
                <a:latin typeface="Times New Roman" panose="02020603050405020304" pitchFamily="18" charset="0"/>
                <a:cs typeface="Times New Roman" panose="02020603050405020304" pitchFamily="18" charset="0"/>
              </a:rPr>
              <a:t> comme ville renouvelée sur elle-même.</a:t>
            </a:r>
            <a:r>
              <a:rPr lang="fr-FR" sz="3200" dirty="0" smtClean="0">
                <a:effectLst/>
                <a:latin typeface="Times New Roman" panose="02020603050405020304" pitchFamily="18" charset="0"/>
                <a:cs typeface="Times New Roman" panose="02020603050405020304" pitchFamily="18" charset="0"/>
              </a:rPr>
              <a:t/>
            </a:r>
            <a:br>
              <a:rPr lang="fr-FR" sz="3200" dirty="0" smtClean="0">
                <a:effectLst/>
                <a:latin typeface="Times New Roman" panose="02020603050405020304" pitchFamily="18" charset="0"/>
                <a:cs typeface="Times New Roman" panose="02020603050405020304" pitchFamily="18" charset="0"/>
              </a:rPr>
            </a:br>
            <a:r>
              <a:rPr lang="fr-FR" sz="3200" dirty="0" smtClean="0">
                <a:effectLst/>
                <a:latin typeface="Times New Roman" panose="02020603050405020304" pitchFamily="18" charset="0"/>
                <a:cs typeface="Times New Roman" panose="02020603050405020304" pitchFamily="18" charset="0"/>
              </a:rPr>
              <a:t>♦ </a:t>
            </a:r>
            <a:r>
              <a:rPr lang="fr-FR" sz="3200" b="1" dirty="0" smtClean="0">
                <a:latin typeface="Times New Roman" panose="02020603050405020304" pitchFamily="18" charset="0"/>
                <a:cs typeface="Times New Roman" panose="02020603050405020304" pitchFamily="18" charset="0"/>
              </a:rPr>
              <a:t>L’incapacité </a:t>
            </a:r>
            <a:r>
              <a:rPr lang="fr-FR" sz="3200" b="1" dirty="0">
                <a:latin typeface="Times New Roman" panose="02020603050405020304" pitchFamily="18" charset="0"/>
                <a:cs typeface="Times New Roman" panose="02020603050405020304" pitchFamily="18" charset="0"/>
              </a:rPr>
              <a:t>de production d’énergie écologique à l’échelle locale</a:t>
            </a:r>
            <a:r>
              <a:rPr lang="fr-FR" sz="3200" dirty="0" smtClean="0">
                <a:latin typeface="Times New Roman" panose="02020603050405020304" pitchFamily="18" charset="0"/>
                <a:cs typeface="Times New Roman" panose="02020603050405020304" pitchFamily="18" charset="0"/>
              </a:rPr>
              <a:t>.</a:t>
            </a:r>
            <a:endParaRPr lang="fr-F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3882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4531462"/>
          </a:xfrm>
        </p:spPr>
        <p:txBody>
          <a:bodyPr>
            <a:noAutofit/>
          </a:bodyPr>
          <a:lstStyle/>
          <a:p>
            <a:pPr lvl="0">
              <a:lnSpc>
                <a:spcPct val="150000"/>
              </a:lnSpc>
            </a:pPr>
            <a:r>
              <a:rPr lang="fr-FR" sz="3200" dirty="0" smtClean="0">
                <a:latin typeface="Times New Roman" panose="02020603050405020304" pitchFamily="18" charset="0"/>
                <a:cs typeface="Times New Roman" panose="02020603050405020304" pitchFamily="18" charset="0"/>
              </a:rPr>
              <a:t>♦ Souvent </a:t>
            </a:r>
            <a:r>
              <a:rPr lang="fr-FR" sz="3200" dirty="0">
                <a:latin typeface="Times New Roman" panose="02020603050405020304" pitchFamily="18" charset="0"/>
                <a:cs typeface="Times New Roman" panose="02020603050405020304" pitchFamily="18" charset="0"/>
              </a:rPr>
              <a:t>les grands projets sont aussi confrontés au </a:t>
            </a:r>
            <a:r>
              <a:rPr lang="fr-FR" sz="3200" b="1" dirty="0">
                <a:latin typeface="Times New Roman" panose="02020603050405020304" pitchFamily="18" charset="0"/>
                <a:cs typeface="Times New Roman" panose="02020603050405020304" pitchFamily="18" charset="0"/>
              </a:rPr>
              <a:t>manque d'architectes, paysagistes, éclairagistes, et d'artisans formés</a:t>
            </a:r>
            <a:r>
              <a:rPr lang="fr-FR" sz="3200" dirty="0">
                <a:latin typeface="Times New Roman" panose="02020603050405020304" pitchFamily="18" charset="0"/>
                <a:cs typeface="Times New Roman" panose="02020603050405020304" pitchFamily="18" charset="0"/>
              </a:rPr>
              <a:t>, et à l'intégration fonctionnelle de la biodiversité dans la ville et le bâti.</a:t>
            </a:r>
            <a:r>
              <a:rPr lang="fr-FR" sz="3200" dirty="0" smtClean="0">
                <a:effectLst/>
                <a:latin typeface="Times New Roman" panose="02020603050405020304" pitchFamily="18" charset="0"/>
                <a:cs typeface="Times New Roman" panose="02020603050405020304" pitchFamily="18" charset="0"/>
              </a:rPr>
              <a:t/>
            </a:r>
            <a:br>
              <a:rPr lang="fr-FR" sz="3200" dirty="0" smtClean="0">
                <a:effectLst/>
                <a:latin typeface="Times New Roman" panose="02020603050405020304" pitchFamily="18" charset="0"/>
                <a:cs typeface="Times New Roman" panose="02020603050405020304" pitchFamily="18" charset="0"/>
              </a:rPr>
            </a:br>
            <a:r>
              <a:rPr lang="fr-FR" sz="3200" dirty="0" smtClean="0">
                <a:effectLst/>
                <a:latin typeface="Times New Roman" panose="02020603050405020304" pitchFamily="18" charset="0"/>
                <a:cs typeface="Times New Roman" panose="02020603050405020304" pitchFamily="18" charset="0"/>
              </a:rPr>
              <a:t>♦ </a:t>
            </a:r>
            <a:r>
              <a:rPr lang="fr-FR" sz="3200" b="1" dirty="0" smtClean="0">
                <a:latin typeface="Times New Roman" panose="02020603050405020304" pitchFamily="18" charset="0"/>
                <a:cs typeface="Times New Roman" panose="02020603050405020304" pitchFamily="18" charset="0"/>
              </a:rPr>
              <a:t>La </a:t>
            </a:r>
            <a:r>
              <a:rPr lang="fr-FR" sz="3200" b="1" dirty="0">
                <a:latin typeface="Times New Roman" panose="02020603050405020304" pitchFamily="18" charset="0"/>
                <a:cs typeface="Times New Roman" panose="02020603050405020304" pitchFamily="18" charset="0"/>
              </a:rPr>
              <a:t>hausse des prix des logements à la revente</a:t>
            </a:r>
            <a:r>
              <a:rPr lang="fr-FR" sz="3200" dirty="0">
                <a:latin typeface="Times New Roman" panose="02020603050405020304" pitchFamily="18" charset="0"/>
                <a:cs typeface="Times New Roman" panose="02020603050405020304" pitchFamily="18" charset="0"/>
              </a:rPr>
              <a:t> voire une spéculation</a:t>
            </a:r>
            <a:r>
              <a:rPr lang="fr-FR" sz="3200" dirty="0" smtClean="0">
                <a:latin typeface="Times New Roman" panose="02020603050405020304" pitchFamily="18" charset="0"/>
                <a:cs typeface="Times New Roman" panose="02020603050405020304" pitchFamily="18" charset="0"/>
              </a:rPr>
              <a:t>.</a:t>
            </a:r>
            <a:endParaRPr lang="fr-F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3830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92428" y="1122363"/>
            <a:ext cx="10882648" cy="5072375"/>
          </a:xfrm>
        </p:spPr>
        <p:txBody>
          <a:bodyPr>
            <a:noAutofit/>
          </a:bodyPr>
          <a:lstStyle/>
          <a:p>
            <a:pPr>
              <a:lnSpc>
                <a:spcPct val="150000"/>
              </a:lnSpc>
            </a:pPr>
            <a:r>
              <a:rPr lang="fr-FR" sz="3200" b="1" dirty="0">
                <a:latin typeface="Times New Roman" panose="02020603050405020304" pitchFamily="18" charset="0"/>
                <a:cs typeface="Times New Roman" panose="02020603050405020304" pitchFamily="18" charset="0"/>
              </a:rPr>
              <a:t>4. Des réalisations concrètes </a:t>
            </a:r>
            <a:r>
              <a:rPr lang="fr-FR" sz="3200" b="1" dirty="0" smtClean="0">
                <a:latin typeface="Times New Roman" panose="02020603050405020304" pitchFamily="18" charset="0"/>
                <a:cs typeface="Times New Roman" panose="02020603050405020304" pitchFamily="18" charset="0"/>
              </a:rPr>
              <a:t>?</a:t>
            </a:r>
            <a:br>
              <a:rPr lang="fr-FR" sz="3200" b="1" dirty="0" smtClean="0">
                <a:latin typeface="Times New Roman" panose="02020603050405020304" pitchFamily="18" charset="0"/>
                <a:cs typeface="Times New Roman" panose="02020603050405020304" pitchFamily="18" charset="0"/>
              </a:rPr>
            </a:br>
            <a:r>
              <a:rPr lang="fr-FR" sz="3200" dirty="0">
                <a:latin typeface="Times New Roman" panose="02020603050405020304" pitchFamily="18" charset="0"/>
                <a:cs typeface="Times New Roman" panose="02020603050405020304" pitchFamily="18" charset="0"/>
              </a:rPr>
              <a:t/>
            </a:r>
            <a:br>
              <a:rPr lang="fr-FR" sz="3200" dirty="0">
                <a:latin typeface="Times New Roman" panose="02020603050405020304" pitchFamily="18" charset="0"/>
                <a:cs typeface="Times New Roman" panose="02020603050405020304" pitchFamily="18" charset="0"/>
              </a:rPr>
            </a:br>
            <a:r>
              <a:rPr lang="fr-FR" sz="3200" b="1" dirty="0">
                <a:latin typeface="Times New Roman" panose="02020603050405020304" pitchFamily="18" charset="0"/>
                <a:cs typeface="Times New Roman" panose="02020603050405020304" pitchFamily="18" charset="0"/>
              </a:rPr>
              <a:t>La ville durable demeure pour le moment irréalisée</a:t>
            </a:r>
            <a:r>
              <a:rPr lang="fr-FR" sz="3200" dirty="0">
                <a:latin typeface="Times New Roman" panose="02020603050405020304" pitchFamily="18" charset="0"/>
                <a:cs typeface="Times New Roman" panose="02020603050405020304" pitchFamily="18" charset="0"/>
              </a:rPr>
              <a:t>, dans la mesure où celle-ci serait totalement aboutie. Aujourd'hui pourtant dans les grandes métropoles on retrouve chacun de ces éléments, mais à de petites échelles. En termes de réalisations effectives, </a:t>
            </a:r>
            <a:r>
              <a:rPr lang="fr-FR" sz="3200" b="1" dirty="0">
                <a:latin typeface="Times New Roman" panose="02020603050405020304" pitchFamily="18" charset="0"/>
                <a:cs typeface="Times New Roman" panose="02020603050405020304" pitchFamily="18" charset="0"/>
              </a:rPr>
              <a:t>on doit</a:t>
            </a:r>
            <a:r>
              <a:rPr lang="fr-FR" sz="3200" dirty="0">
                <a:latin typeface="Times New Roman" panose="02020603050405020304" pitchFamily="18" charset="0"/>
                <a:cs typeface="Times New Roman" panose="02020603050405020304" pitchFamily="18" charset="0"/>
              </a:rPr>
              <a:t> alors </a:t>
            </a:r>
            <a:r>
              <a:rPr lang="fr-FR" sz="3200" b="1" dirty="0">
                <a:latin typeface="Times New Roman" panose="02020603050405020304" pitchFamily="18" charset="0"/>
                <a:cs typeface="Times New Roman" panose="02020603050405020304" pitchFamily="18" charset="0"/>
              </a:rPr>
              <a:t>plutôt parler aujourd'hui d'éco-villages</a:t>
            </a:r>
            <a:r>
              <a:rPr lang="fr-FR" sz="3200" dirty="0">
                <a:latin typeface="Times New Roman" panose="02020603050405020304" pitchFamily="18" charset="0"/>
                <a:cs typeface="Times New Roman" panose="02020603050405020304" pitchFamily="18" charset="0"/>
              </a:rPr>
              <a:t>. Exemples : Auroville, </a:t>
            </a:r>
            <a:r>
              <a:rPr lang="fr-FR" sz="3200" dirty="0" err="1">
                <a:latin typeface="Times New Roman" panose="02020603050405020304" pitchFamily="18" charset="0"/>
                <a:cs typeface="Times New Roman" panose="02020603050405020304" pitchFamily="18" charset="0"/>
              </a:rPr>
              <a:t>Findhorn</a:t>
            </a:r>
            <a:r>
              <a:rPr lang="fr-FR" sz="3200" dirty="0">
                <a:latin typeface="Times New Roman" panose="02020603050405020304" pitchFamily="18" charset="0"/>
                <a:cs typeface="Times New Roman" panose="02020603050405020304" pitchFamily="18" charset="0"/>
              </a:rPr>
              <a:t>, </a:t>
            </a:r>
            <a:r>
              <a:rPr lang="fr-FR" sz="3200" dirty="0" err="1">
                <a:latin typeface="Times New Roman" panose="02020603050405020304" pitchFamily="18" charset="0"/>
                <a:cs typeface="Times New Roman" panose="02020603050405020304" pitchFamily="18" charset="0"/>
              </a:rPr>
              <a:t>Lebensgarten</a:t>
            </a:r>
            <a:r>
              <a:rPr lang="fr-FR" sz="3200" dirty="0">
                <a:latin typeface="Times New Roman" panose="02020603050405020304" pitchFamily="18" charset="0"/>
                <a:cs typeface="Times New Roman" panose="02020603050405020304" pitchFamily="18" charset="0"/>
              </a:rPr>
              <a:t> Steyerberg</a:t>
            </a:r>
            <a:r>
              <a:rPr lang="fr-FR" sz="3200" dirty="0" smtClean="0">
                <a:latin typeface="Times New Roman" panose="02020603050405020304" pitchFamily="18" charset="0"/>
                <a:cs typeface="Times New Roman" panose="02020603050405020304" pitchFamily="18" charset="0"/>
              </a:rPr>
              <a:t>.</a:t>
            </a:r>
            <a:endParaRPr lang="fr-F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937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6104586"/>
            <a:ext cx="9144000" cy="618186"/>
          </a:xfrm>
        </p:spPr>
        <p:txBody>
          <a:bodyPr>
            <a:normAutofit/>
          </a:bodyPr>
          <a:lstStyle/>
          <a:p>
            <a:r>
              <a:rPr lang="fr-FR" sz="3200" dirty="0">
                <a:latin typeface="Times New Roman" panose="02020603050405020304" pitchFamily="18" charset="0"/>
                <a:cs typeface="Times New Roman" panose="02020603050405020304" pitchFamily="18" charset="0"/>
              </a:rPr>
              <a:t>Auroville (Inde</a:t>
            </a:r>
            <a:r>
              <a:rPr lang="fr-FR" sz="3200" dirty="0" smtClean="0">
                <a:latin typeface="Times New Roman" panose="02020603050405020304" pitchFamily="18" charset="0"/>
                <a:cs typeface="Times New Roman" panose="02020603050405020304" pitchFamily="18" charset="0"/>
              </a:rPr>
              <a:t>)</a:t>
            </a:r>
            <a:endParaRPr lang="fr-FR" sz="3200" dirty="0">
              <a:latin typeface="Times New Roman" panose="02020603050405020304" pitchFamily="18" charset="0"/>
              <a:cs typeface="Times New Roman" panose="02020603050405020304" pitchFamily="18" charset="0"/>
            </a:endParaRPr>
          </a:p>
        </p:txBody>
      </p:sp>
      <p:pic>
        <p:nvPicPr>
          <p:cNvPr id="3" name="Image 2" descr="C:\Users\Dan\Desktop\Aurovill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355795"/>
            <a:ext cx="9875520" cy="5554980"/>
          </a:xfrm>
          <a:prstGeom prst="rect">
            <a:avLst/>
          </a:prstGeom>
          <a:noFill/>
          <a:ln>
            <a:solidFill>
              <a:schemeClr val="tx1"/>
            </a:solidFill>
          </a:ln>
        </p:spPr>
      </p:pic>
    </p:spTree>
    <p:extLst>
      <p:ext uri="{BB962C8B-B14F-4D97-AF65-F5344CB8AC3E}">
        <p14:creationId xmlns:p14="http://schemas.microsoft.com/office/powerpoint/2010/main" val="3139278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6156101"/>
            <a:ext cx="9144000" cy="579550"/>
          </a:xfrm>
        </p:spPr>
        <p:txBody>
          <a:bodyPr>
            <a:normAutofit/>
          </a:bodyPr>
          <a:lstStyle/>
          <a:p>
            <a:r>
              <a:rPr lang="fr-FR" sz="3200" dirty="0" err="1">
                <a:latin typeface="Times New Roman" panose="02020603050405020304" pitchFamily="18" charset="0"/>
                <a:cs typeface="Times New Roman" panose="02020603050405020304" pitchFamily="18" charset="0"/>
              </a:rPr>
              <a:t>Findhorn</a:t>
            </a:r>
            <a:r>
              <a:rPr lang="fr-FR" sz="3200" dirty="0">
                <a:latin typeface="Times New Roman" panose="02020603050405020304" pitchFamily="18" charset="0"/>
                <a:cs typeface="Times New Roman" panose="02020603050405020304" pitchFamily="18" charset="0"/>
              </a:rPr>
              <a:t> (Ecosse</a:t>
            </a:r>
            <a:r>
              <a:rPr lang="fr-FR" sz="3200" dirty="0" smtClean="0">
                <a:latin typeface="Times New Roman" panose="02020603050405020304" pitchFamily="18" charset="0"/>
                <a:cs typeface="Times New Roman" panose="02020603050405020304" pitchFamily="18" charset="0"/>
              </a:rPr>
              <a:t>)</a:t>
            </a:r>
            <a:endParaRPr lang="fr-FR" sz="3200" dirty="0">
              <a:latin typeface="Times New Roman" panose="02020603050405020304" pitchFamily="18" charset="0"/>
              <a:cs typeface="Times New Roman" panose="02020603050405020304" pitchFamily="18" charset="0"/>
            </a:endParaRPr>
          </a:p>
        </p:txBody>
      </p:sp>
      <p:pic>
        <p:nvPicPr>
          <p:cNvPr id="3" name="Image 2" descr="C:\Users\Dan\Desktop\Findhor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48674"/>
            <a:ext cx="9144000" cy="4792980"/>
          </a:xfrm>
          <a:prstGeom prst="rect">
            <a:avLst/>
          </a:prstGeom>
          <a:noFill/>
          <a:ln>
            <a:solidFill>
              <a:schemeClr val="tx1"/>
            </a:solidFill>
          </a:ln>
        </p:spPr>
      </p:pic>
    </p:spTree>
    <p:extLst>
      <p:ext uri="{BB962C8B-B14F-4D97-AF65-F5344CB8AC3E}">
        <p14:creationId xmlns:p14="http://schemas.microsoft.com/office/powerpoint/2010/main" val="1116281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6156101"/>
            <a:ext cx="9144000" cy="579550"/>
          </a:xfrm>
        </p:spPr>
        <p:txBody>
          <a:bodyPr>
            <a:normAutofit/>
          </a:bodyPr>
          <a:lstStyle/>
          <a:p>
            <a:r>
              <a:rPr lang="fr-FR" sz="3200" dirty="0" err="1">
                <a:latin typeface="Times New Roman" panose="02020603050405020304" pitchFamily="18" charset="0"/>
                <a:cs typeface="Times New Roman" panose="02020603050405020304" pitchFamily="18" charset="0"/>
              </a:rPr>
              <a:t>Lebensgarten</a:t>
            </a:r>
            <a:r>
              <a:rPr lang="fr-FR" sz="3200" dirty="0">
                <a:latin typeface="Times New Roman" panose="02020603050405020304" pitchFamily="18" charset="0"/>
                <a:cs typeface="Times New Roman" panose="02020603050405020304" pitchFamily="18" charset="0"/>
              </a:rPr>
              <a:t> Steyerberg (Allemagne</a:t>
            </a:r>
            <a:r>
              <a:rPr lang="fr-FR" sz="3200" dirty="0" smtClean="0">
                <a:latin typeface="Times New Roman" panose="02020603050405020304" pitchFamily="18" charset="0"/>
                <a:cs typeface="Times New Roman" panose="02020603050405020304" pitchFamily="18" charset="0"/>
              </a:rPr>
              <a:t>)</a:t>
            </a:r>
            <a:endParaRPr lang="fr-FR" sz="3200" dirty="0">
              <a:latin typeface="Times New Roman" panose="02020603050405020304" pitchFamily="18" charset="0"/>
              <a:cs typeface="Times New Roman" panose="02020603050405020304" pitchFamily="18" charset="0"/>
            </a:endParaRPr>
          </a:p>
        </p:txBody>
      </p:sp>
      <p:pic>
        <p:nvPicPr>
          <p:cNvPr id="3" name="Image 2" descr="C:\Users\Dan\Desktop\Lebensgarten Steyber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3544" y="904555"/>
            <a:ext cx="7200900" cy="4903470"/>
          </a:xfrm>
          <a:prstGeom prst="rect">
            <a:avLst/>
          </a:prstGeom>
          <a:noFill/>
          <a:ln>
            <a:solidFill>
              <a:schemeClr val="tx1"/>
            </a:solidFill>
          </a:ln>
        </p:spPr>
      </p:pic>
    </p:spTree>
    <p:extLst>
      <p:ext uri="{BB962C8B-B14F-4D97-AF65-F5344CB8AC3E}">
        <p14:creationId xmlns:p14="http://schemas.microsoft.com/office/powerpoint/2010/main" val="3148442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2532185"/>
            <a:ext cx="9144000" cy="977778"/>
          </a:xfrm>
        </p:spPr>
        <p:txBody>
          <a:bodyPr>
            <a:normAutofit/>
          </a:bodyPr>
          <a:lstStyle/>
          <a:p>
            <a:r>
              <a:rPr lang="fr-FR" dirty="0" smtClean="0">
                <a:latin typeface="Times New Roman" panose="02020603050405020304" pitchFamily="18" charset="0"/>
                <a:cs typeface="Times New Roman" panose="02020603050405020304" pitchFamily="18" charset="0"/>
              </a:rPr>
              <a:t>Fin du 10</a:t>
            </a:r>
            <a:r>
              <a:rPr lang="fr-FR" baseline="30000" dirty="0" smtClean="0">
                <a:latin typeface="Times New Roman" panose="02020603050405020304" pitchFamily="18" charset="0"/>
                <a:cs typeface="Times New Roman" panose="02020603050405020304" pitchFamily="18" charset="0"/>
              </a:rPr>
              <a:t>ème</a:t>
            </a:r>
            <a:r>
              <a:rPr lang="fr-FR" dirty="0" smtClean="0">
                <a:latin typeface="Times New Roman" panose="02020603050405020304" pitchFamily="18" charset="0"/>
                <a:cs typeface="Times New Roman" panose="02020603050405020304" pitchFamily="18" charset="0"/>
              </a:rPr>
              <a:t> cours</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9294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631852" y="1772529"/>
            <a:ext cx="8679766" cy="2588456"/>
          </a:xfrm>
        </p:spPr>
        <p:txBody>
          <a:bodyPr>
            <a:noAutofit/>
          </a:bodyPr>
          <a:lstStyle/>
          <a:p>
            <a:pPr>
              <a:lnSpc>
                <a:spcPct val="150000"/>
              </a:lnSpc>
            </a:pPr>
            <a:r>
              <a:rPr lang="fr-FR" dirty="0" smtClean="0">
                <a:latin typeface="Times New Roman" panose="02020603050405020304" pitchFamily="18" charset="0"/>
                <a:cs typeface="Times New Roman" panose="02020603050405020304" pitchFamily="18" charset="0"/>
              </a:rPr>
              <a:t>Fin du programme d’urbanisme L1</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7868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97735" y="1122363"/>
            <a:ext cx="9470265" cy="4750403"/>
          </a:xfrm>
        </p:spPr>
        <p:txBody>
          <a:bodyPr>
            <a:noAutofit/>
          </a:bodyPr>
          <a:lstStyle/>
          <a:p>
            <a:pPr>
              <a:lnSpc>
                <a:spcPct val="150000"/>
              </a:lnSpc>
            </a:pPr>
            <a:r>
              <a:rPr lang="fr-FR" sz="3600" b="1" dirty="0">
                <a:latin typeface="Times New Roman" panose="02020603050405020304" pitchFamily="18" charset="0"/>
                <a:cs typeface="Times New Roman" panose="02020603050405020304" pitchFamily="18" charset="0"/>
              </a:rPr>
              <a:t>1. Les éco-villes (ou éco-villages) :</a:t>
            </a:r>
            <a:r>
              <a:rPr lang="fr-FR" sz="3600" dirty="0">
                <a:latin typeface="Times New Roman" panose="02020603050405020304" pitchFamily="18" charset="0"/>
                <a:cs typeface="Times New Roman" panose="02020603050405020304" pitchFamily="18" charset="0"/>
              </a:rPr>
              <a:t/>
            </a:r>
            <a:br>
              <a:rPr lang="fr-FR" sz="3600" dirty="0">
                <a:latin typeface="Times New Roman" panose="02020603050405020304" pitchFamily="18" charset="0"/>
                <a:cs typeface="Times New Roman" panose="02020603050405020304" pitchFamily="18" charset="0"/>
              </a:rPr>
            </a:br>
            <a:r>
              <a:rPr lang="fr-FR" sz="3600" dirty="0">
                <a:latin typeface="Times New Roman" panose="02020603050405020304" pitchFamily="18" charset="0"/>
                <a:cs typeface="Times New Roman" panose="02020603050405020304" pitchFamily="18" charset="0"/>
              </a:rPr>
              <a:t>On les appelle parfois aussi « éco-cités » ou « éco-quartiers ». </a:t>
            </a:r>
            <a:r>
              <a:rPr lang="fr-FR" sz="3600" b="1" dirty="0">
                <a:latin typeface="Times New Roman" panose="02020603050405020304" pitchFamily="18" charset="0"/>
                <a:cs typeface="Times New Roman" panose="02020603050405020304" pitchFamily="18" charset="0"/>
              </a:rPr>
              <a:t>Ils</a:t>
            </a:r>
            <a:r>
              <a:rPr lang="fr-FR" sz="3600" dirty="0">
                <a:latin typeface="Times New Roman" panose="02020603050405020304" pitchFamily="18" charset="0"/>
                <a:cs typeface="Times New Roman" panose="02020603050405020304" pitchFamily="18" charset="0"/>
              </a:rPr>
              <a:t> </a:t>
            </a:r>
            <a:r>
              <a:rPr lang="fr-FR" sz="3600" b="1" dirty="0">
                <a:latin typeface="Times New Roman" panose="02020603050405020304" pitchFamily="18" charset="0"/>
                <a:cs typeface="Times New Roman" panose="02020603050405020304" pitchFamily="18" charset="0"/>
              </a:rPr>
              <a:t>sont des exemples</a:t>
            </a:r>
            <a:r>
              <a:rPr lang="fr-FR" sz="3600" dirty="0">
                <a:latin typeface="Times New Roman" panose="02020603050405020304" pitchFamily="18" charset="0"/>
                <a:cs typeface="Times New Roman" panose="02020603050405020304" pitchFamily="18" charset="0"/>
              </a:rPr>
              <a:t> </a:t>
            </a:r>
            <a:r>
              <a:rPr lang="fr-FR" sz="3600" b="1" dirty="0">
                <a:latin typeface="Times New Roman" panose="02020603050405020304" pitchFamily="18" charset="0"/>
                <a:cs typeface="Times New Roman" panose="02020603050405020304" pitchFamily="18" charset="0"/>
              </a:rPr>
              <a:t>plus ou moins aboutis de l'urbanisme écologique appliqués à l'échelle d'un territoire de vie</a:t>
            </a:r>
            <a:r>
              <a:rPr lang="fr-FR" sz="3600" dirty="0">
                <a:latin typeface="Times New Roman" panose="02020603050405020304" pitchFamily="18" charset="0"/>
                <a:cs typeface="Times New Roman" panose="02020603050405020304" pitchFamily="18" charset="0"/>
              </a:rPr>
              <a:t> plus important que la maison ou l'immeuble. </a:t>
            </a:r>
          </a:p>
        </p:txBody>
      </p:sp>
    </p:spTree>
    <p:extLst>
      <p:ext uri="{BB962C8B-B14F-4D97-AF65-F5344CB8AC3E}">
        <p14:creationId xmlns:p14="http://schemas.microsoft.com/office/powerpoint/2010/main" val="1872496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210614" y="1122363"/>
            <a:ext cx="9457386" cy="5162528"/>
          </a:xfrm>
        </p:spPr>
        <p:txBody>
          <a:bodyPr>
            <a:noAutofit/>
          </a:bodyPr>
          <a:lstStyle/>
          <a:p>
            <a:pPr>
              <a:lnSpc>
                <a:spcPct val="150000"/>
              </a:lnSpc>
            </a:pPr>
            <a:r>
              <a:rPr lang="fr-FR" sz="3600" dirty="0">
                <a:latin typeface="Times New Roman" panose="02020603050405020304" pitchFamily="18" charset="0"/>
                <a:cs typeface="Times New Roman" panose="02020603050405020304" pitchFamily="18" charset="0"/>
              </a:rPr>
              <a:t>Ces éco-villages sont soumis à des règles, principes et critères plus ou moins stricts qui leur valent leur titre, mais ils sont très variés dans leur autonomie, leurs formes et dimensions, notamment parce qu'</a:t>
            </a:r>
            <a:r>
              <a:rPr lang="fr-FR" sz="3600" b="1" dirty="0">
                <a:latin typeface="Times New Roman" panose="02020603050405020304" pitchFamily="18" charset="0"/>
                <a:cs typeface="Times New Roman" panose="02020603050405020304" pitchFamily="18" charset="0"/>
              </a:rPr>
              <a:t>ils</a:t>
            </a:r>
            <a:r>
              <a:rPr lang="fr-FR" sz="3600" dirty="0">
                <a:latin typeface="Times New Roman" panose="02020603050405020304" pitchFamily="18" charset="0"/>
                <a:cs typeface="Times New Roman" panose="02020603050405020304" pitchFamily="18" charset="0"/>
              </a:rPr>
              <a:t> </a:t>
            </a:r>
            <a:r>
              <a:rPr lang="fr-FR" sz="3600" b="1" dirty="0">
                <a:latin typeface="Times New Roman" panose="02020603050405020304" pitchFamily="18" charset="0"/>
                <a:cs typeface="Times New Roman" panose="02020603050405020304" pitchFamily="18" charset="0"/>
              </a:rPr>
              <a:t>cherchent à tirer profit des ressources locales</a:t>
            </a:r>
            <a:r>
              <a:rPr lang="fr-FR" sz="3600" dirty="0">
                <a:latin typeface="Times New Roman" panose="02020603050405020304" pitchFamily="18" charset="0"/>
                <a:cs typeface="Times New Roman" panose="02020603050405020304" pitchFamily="18" charset="0"/>
              </a:rPr>
              <a:t>. Certains s'apparentent à des villes nouvelles, d'autre à la ville renouvelée.</a:t>
            </a:r>
          </a:p>
        </p:txBody>
      </p:sp>
    </p:spTree>
    <p:extLst>
      <p:ext uri="{BB962C8B-B14F-4D97-AF65-F5344CB8AC3E}">
        <p14:creationId xmlns:p14="http://schemas.microsoft.com/office/powerpoint/2010/main" val="4218698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01521" y="1122363"/>
            <a:ext cx="10393251" cy="4711768"/>
          </a:xfrm>
        </p:spPr>
        <p:txBody>
          <a:bodyPr>
            <a:noAutofit/>
          </a:bodyPr>
          <a:lstStyle/>
          <a:p>
            <a:pPr>
              <a:lnSpc>
                <a:spcPct val="150000"/>
              </a:lnSpc>
            </a:pPr>
            <a:r>
              <a:rPr lang="fr-FR" sz="3600" b="1" dirty="0">
                <a:latin typeface="Times New Roman" panose="02020603050405020304" pitchFamily="18" charset="0"/>
                <a:cs typeface="Times New Roman" panose="02020603050405020304" pitchFamily="18" charset="0"/>
              </a:rPr>
              <a:t>2. Les principes :</a:t>
            </a:r>
            <a:r>
              <a:rPr lang="fr-FR" sz="3600" dirty="0">
                <a:latin typeface="Times New Roman" panose="02020603050405020304" pitchFamily="18" charset="0"/>
                <a:cs typeface="Times New Roman" panose="02020603050405020304" pitchFamily="18" charset="0"/>
              </a:rPr>
              <a:t/>
            </a:r>
            <a:br>
              <a:rPr lang="fr-FR" sz="3600" dirty="0">
                <a:latin typeface="Times New Roman" panose="02020603050405020304" pitchFamily="18" charset="0"/>
                <a:cs typeface="Times New Roman" panose="02020603050405020304" pitchFamily="18" charset="0"/>
              </a:rPr>
            </a:br>
            <a:r>
              <a:rPr lang="fr-FR" sz="3600" dirty="0">
                <a:latin typeface="Times New Roman" panose="02020603050405020304" pitchFamily="18" charset="0"/>
                <a:cs typeface="Times New Roman" panose="02020603050405020304" pitchFamily="18" charset="0"/>
              </a:rPr>
              <a:t>Les principes </a:t>
            </a:r>
            <a:r>
              <a:rPr lang="fr-FR" sz="3600" b="1" dirty="0">
                <a:latin typeface="Times New Roman" panose="02020603050405020304" pitchFamily="18" charset="0"/>
                <a:cs typeface="Times New Roman" panose="02020603050405020304" pitchFamily="18" charset="0"/>
              </a:rPr>
              <a:t>sont ceux du développement durable</a:t>
            </a:r>
            <a:r>
              <a:rPr lang="fr-FR" sz="3600" dirty="0">
                <a:latin typeface="Times New Roman" panose="02020603050405020304" pitchFamily="18" charset="0"/>
                <a:cs typeface="Times New Roman" panose="02020603050405020304" pitchFamily="18" charset="0"/>
              </a:rPr>
              <a:t> et des sciences écologiques </a:t>
            </a:r>
            <a:r>
              <a:rPr lang="fr-FR" sz="3600" b="1" dirty="0">
                <a:latin typeface="Times New Roman" panose="02020603050405020304" pitchFamily="18" charset="0"/>
                <a:cs typeface="Times New Roman" panose="02020603050405020304" pitchFamily="18" charset="0"/>
              </a:rPr>
              <a:t>appliquées à l'urbanisme</a:t>
            </a:r>
            <a:r>
              <a:rPr lang="fr-FR" sz="3600" dirty="0">
                <a:latin typeface="Times New Roman" panose="02020603050405020304" pitchFamily="18" charset="0"/>
                <a:cs typeface="Times New Roman" panose="02020603050405020304" pitchFamily="18" charset="0"/>
              </a:rPr>
              <a:t>.</a:t>
            </a:r>
            <a:br>
              <a:rPr lang="fr-FR" sz="3600" dirty="0">
                <a:latin typeface="Times New Roman" panose="02020603050405020304" pitchFamily="18" charset="0"/>
                <a:cs typeface="Times New Roman" panose="02020603050405020304" pitchFamily="18" charset="0"/>
              </a:rPr>
            </a:br>
            <a:r>
              <a:rPr lang="fr-FR" sz="3600" dirty="0" smtClean="0">
                <a:latin typeface="Times New Roman" panose="02020603050405020304" pitchFamily="18" charset="0"/>
                <a:cs typeface="Times New Roman" panose="02020603050405020304" pitchFamily="18" charset="0"/>
              </a:rPr>
              <a:t>♦ Nouvel urbanisme.</a:t>
            </a:r>
            <a:r>
              <a:rPr lang="fr-FR" sz="3600" dirty="0">
                <a:latin typeface="Times New Roman" panose="02020603050405020304" pitchFamily="18" charset="0"/>
                <a:cs typeface="Times New Roman" panose="02020603050405020304" pitchFamily="18" charset="0"/>
              </a:rPr>
              <a:t/>
            </a:r>
            <a:br>
              <a:rPr lang="fr-FR" sz="3600" dirty="0">
                <a:latin typeface="Times New Roman" panose="02020603050405020304" pitchFamily="18" charset="0"/>
                <a:cs typeface="Times New Roman" panose="02020603050405020304" pitchFamily="18" charset="0"/>
              </a:rPr>
            </a:br>
            <a:r>
              <a:rPr lang="fr-FR" sz="3600" dirty="0" smtClean="0">
                <a:latin typeface="Times New Roman" panose="02020603050405020304" pitchFamily="18" charset="0"/>
                <a:cs typeface="Times New Roman" panose="02020603050405020304" pitchFamily="18" charset="0"/>
              </a:rPr>
              <a:t>♦ Mobilité </a:t>
            </a:r>
            <a:r>
              <a:rPr lang="fr-FR" sz="3600" dirty="0">
                <a:latin typeface="Times New Roman" panose="02020603050405020304" pitchFamily="18" charset="0"/>
                <a:cs typeface="Times New Roman" panose="02020603050405020304" pitchFamily="18" charset="0"/>
              </a:rPr>
              <a:t>plus </a:t>
            </a:r>
            <a:r>
              <a:rPr lang="fr-FR" sz="3600" dirty="0" smtClean="0">
                <a:latin typeface="Times New Roman" panose="02020603050405020304" pitchFamily="18" charset="0"/>
                <a:cs typeface="Times New Roman" panose="02020603050405020304" pitchFamily="18" charset="0"/>
              </a:rPr>
              <a:t>écologique.</a:t>
            </a:r>
            <a:r>
              <a:rPr lang="fr-FR" sz="3600" dirty="0">
                <a:latin typeface="Times New Roman" panose="02020603050405020304" pitchFamily="18" charset="0"/>
                <a:cs typeface="Times New Roman" panose="02020603050405020304" pitchFamily="18" charset="0"/>
              </a:rPr>
              <a:t/>
            </a:r>
            <a:br>
              <a:rPr lang="fr-FR" sz="3600" dirty="0">
                <a:latin typeface="Times New Roman" panose="02020603050405020304" pitchFamily="18" charset="0"/>
                <a:cs typeface="Times New Roman" panose="02020603050405020304" pitchFamily="18" charset="0"/>
              </a:rPr>
            </a:br>
            <a:r>
              <a:rPr lang="fr-FR" sz="3600" dirty="0" smtClean="0">
                <a:latin typeface="Times New Roman" panose="02020603050405020304" pitchFamily="18" charset="0"/>
                <a:cs typeface="Times New Roman" panose="02020603050405020304" pitchFamily="18" charset="0"/>
              </a:rPr>
              <a:t>♦ Architecture</a:t>
            </a:r>
            <a:r>
              <a:rPr lang="fr-FR" sz="3600" dirty="0">
                <a:latin typeface="Times New Roman" panose="02020603050405020304" pitchFamily="18" charset="0"/>
                <a:cs typeface="Times New Roman" panose="02020603050405020304" pitchFamily="18" charset="0"/>
              </a:rPr>
              <a:t>, matériaux et </a:t>
            </a:r>
            <a:r>
              <a:rPr lang="fr-FR" sz="3600" dirty="0" smtClean="0">
                <a:latin typeface="Times New Roman" panose="02020603050405020304" pitchFamily="18" charset="0"/>
                <a:cs typeface="Times New Roman" panose="02020603050405020304" pitchFamily="18" charset="0"/>
              </a:rPr>
              <a:t>énergie.</a:t>
            </a:r>
            <a:endParaRPr lang="fr-FR"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186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4698888"/>
          </a:xfrm>
        </p:spPr>
        <p:txBody>
          <a:bodyPr>
            <a:noAutofit/>
          </a:bodyPr>
          <a:lstStyle/>
          <a:p>
            <a:pPr>
              <a:lnSpc>
                <a:spcPct val="150000"/>
              </a:lnSpc>
            </a:pPr>
            <a:r>
              <a:rPr lang="fr-FR" sz="3200" b="1" dirty="0">
                <a:latin typeface="Times New Roman" panose="02020603050405020304" pitchFamily="18" charset="0"/>
                <a:cs typeface="Times New Roman" panose="02020603050405020304" pitchFamily="18" charset="0"/>
              </a:rPr>
              <a:t>a. Nouvel urbanisme :</a:t>
            </a:r>
            <a:r>
              <a:rPr lang="fr-FR" sz="3200" dirty="0">
                <a:latin typeface="Times New Roman" panose="02020603050405020304" pitchFamily="18" charset="0"/>
                <a:cs typeface="Times New Roman" panose="02020603050405020304" pitchFamily="18" charset="0"/>
              </a:rPr>
              <a:t/>
            </a:r>
            <a:br>
              <a:rPr lang="fr-FR" sz="3200" dirty="0">
                <a:latin typeface="Times New Roman" panose="02020603050405020304" pitchFamily="18" charset="0"/>
                <a:cs typeface="Times New Roman" panose="02020603050405020304" pitchFamily="18" charset="0"/>
              </a:rPr>
            </a:br>
            <a:r>
              <a:rPr lang="fr-FR" sz="3200" b="1" dirty="0">
                <a:latin typeface="Times New Roman" panose="02020603050405020304" pitchFamily="18" charset="0"/>
                <a:cs typeface="Times New Roman" panose="02020603050405020304" pitchFamily="18" charset="0"/>
              </a:rPr>
              <a:t>Cet urbanisme</a:t>
            </a:r>
            <a:r>
              <a:rPr lang="fr-FR" sz="3200" dirty="0">
                <a:latin typeface="Times New Roman" panose="02020603050405020304" pitchFamily="18" charset="0"/>
                <a:cs typeface="Times New Roman" panose="02020603050405020304" pitchFamily="18" charset="0"/>
              </a:rPr>
              <a:t> se veut vertueux, et </a:t>
            </a:r>
            <a:r>
              <a:rPr lang="fr-FR" sz="3200" b="1" dirty="0">
                <a:latin typeface="Times New Roman" panose="02020603050405020304" pitchFamily="18" charset="0"/>
                <a:cs typeface="Times New Roman" panose="02020603050405020304" pitchFamily="18" charset="0"/>
              </a:rPr>
              <a:t>s'inscrit dans</a:t>
            </a:r>
            <a:r>
              <a:rPr lang="fr-FR" sz="3200" dirty="0">
                <a:latin typeface="Times New Roman" panose="02020603050405020304" pitchFamily="18" charset="0"/>
                <a:cs typeface="Times New Roman" panose="02020603050405020304" pitchFamily="18" charset="0"/>
              </a:rPr>
              <a:t> une volonté plus large de </a:t>
            </a:r>
            <a:r>
              <a:rPr lang="fr-FR" sz="3200" b="1" dirty="0">
                <a:latin typeface="Times New Roman" panose="02020603050405020304" pitchFamily="18" charset="0"/>
                <a:cs typeface="Times New Roman" panose="02020603050405020304" pitchFamily="18" charset="0"/>
              </a:rPr>
              <a:t>développement durable et</a:t>
            </a:r>
            <a:r>
              <a:rPr lang="fr-FR" sz="3200" dirty="0">
                <a:latin typeface="Times New Roman" panose="02020603050405020304" pitchFamily="18" charset="0"/>
                <a:cs typeface="Times New Roman" panose="02020603050405020304" pitchFamily="18" charset="0"/>
              </a:rPr>
              <a:t> donc </a:t>
            </a:r>
            <a:r>
              <a:rPr lang="fr-FR" sz="3200" b="1" dirty="0">
                <a:latin typeface="Times New Roman" panose="02020603050405020304" pitchFamily="18" charset="0"/>
                <a:cs typeface="Times New Roman" panose="02020603050405020304" pitchFamily="18" charset="0"/>
              </a:rPr>
              <a:t>de démocratie participative</a:t>
            </a:r>
            <a:r>
              <a:rPr lang="fr-FR" sz="3200" dirty="0">
                <a:latin typeface="Times New Roman" panose="02020603050405020304" pitchFamily="18" charset="0"/>
                <a:cs typeface="Times New Roman" panose="02020603050405020304" pitchFamily="18" charset="0"/>
              </a:rPr>
              <a:t>. Il cherche à diminuer l'empreinte écologique de la ville. Il produit pour cela des règles visant une meilleure intégration de la ville à l'environnement et vice-versa. </a:t>
            </a:r>
          </a:p>
        </p:txBody>
      </p:sp>
    </p:spTree>
    <p:extLst>
      <p:ext uri="{BB962C8B-B14F-4D97-AF65-F5344CB8AC3E}">
        <p14:creationId xmlns:p14="http://schemas.microsoft.com/office/powerpoint/2010/main" val="308726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656823"/>
            <a:ext cx="9144000" cy="5357611"/>
          </a:xfrm>
        </p:spPr>
        <p:txBody>
          <a:bodyPr>
            <a:normAutofit/>
          </a:bodyPr>
          <a:lstStyle/>
          <a:p>
            <a:pPr>
              <a:lnSpc>
                <a:spcPct val="150000"/>
              </a:lnSpc>
            </a:pPr>
            <a:r>
              <a:rPr lang="fr-FR" sz="3200" b="1" dirty="0">
                <a:latin typeface="Times New Roman" panose="02020603050405020304" pitchFamily="18" charset="0"/>
                <a:cs typeface="Times New Roman" panose="02020603050405020304" pitchFamily="18" charset="0"/>
              </a:rPr>
              <a:t>L'urbanisme écologique veut veiller au respect de la nature</a:t>
            </a:r>
            <a:r>
              <a:rPr lang="fr-FR" sz="3200" dirty="0">
                <a:latin typeface="Times New Roman" panose="02020603050405020304" pitchFamily="18" charset="0"/>
                <a:cs typeface="Times New Roman" panose="02020603050405020304" pitchFamily="18" charset="0"/>
              </a:rPr>
              <a:t> et aux conditions de restauration de la biodiversité, à un niveau proche de son potentiel naturel.</a:t>
            </a:r>
            <a:br>
              <a:rPr lang="fr-FR" sz="3200" dirty="0">
                <a:latin typeface="Times New Roman" panose="02020603050405020304" pitchFamily="18" charset="0"/>
                <a:cs typeface="Times New Roman" panose="02020603050405020304" pitchFamily="18" charset="0"/>
              </a:rPr>
            </a:br>
            <a:r>
              <a:rPr lang="fr-FR" sz="3200" b="1" dirty="0">
                <a:latin typeface="Times New Roman" panose="02020603050405020304" pitchFamily="18" charset="0"/>
                <a:cs typeface="Times New Roman" panose="02020603050405020304" pitchFamily="18" charset="0"/>
              </a:rPr>
              <a:t>Il cherche</a:t>
            </a:r>
            <a:r>
              <a:rPr lang="fr-FR" sz="3200" dirty="0">
                <a:latin typeface="Times New Roman" panose="02020603050405020304" pitchFamily="18" charset="0"/>
                <a:cs typeface="Times New Roman" panose="02020603050405020304" pitchFamily="18" charset="0"/>
              </a:rPr>
              <a:t> aussi </a:t>
            </a:r>
            <a:r>
              <a:rPr lang="fr-FR" sz="3200" b="1" dirty="0">
                <a:latin typeface="Times New Roman" panose="02020603050405020304" pitchFamily="18" charset="0"/>
                <a:cs typeface="Times New Roman" panose="02020603050405020304" pitchFamily="18" charset="0"/>
              </a:rPr>
              <a:t>à limiter la dépendance des habitants aux énergies fossiles ou affectant l'environnement</a:t>
            </a:r>
            <a:r>
              <a:rPr lang="fr-FR" sz="3200" dirty="0">
                <a:latin typeface="Times New Roman" panose="02020603050405020304" pitchFamily="18" charset="0"/>
                <a:cs typeface="Times New Roman" panose="02020603050405020304" pitchFamily="18" charset="0"/>
              </a:rPr>
              <a:t>. Par exemple : </a:t>
            </a:r>
          </a:p>
        </p:txBody>
      </p:sp>
    </p:spTree>
    <p:extLst>
      <p:ext uri="{BB962C8B-B14F-4D97-AF65-F5344CB8AC3E}">
        <p14:creationId xmlns:p14="http://schemas.microsoft.com/office/powerpoint/2010/main" val="2208355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2"/>
            <a:ext cx="9144000" cy="5304195"/>
          </a:xfrm>
        </p:spPr>
        <p:txBody>
          <a:bodyPr>
            <a:noAutofit/>
          </a:bodyPr>
          <a:lstStyle/>
          <a:p>
            <a:pPr lvl="0">
              <a:lnSpc>
                <a:spcPct val="150000"/>
              </a:lnSpc>
            </a:pPr>
            <a:r>
              <a:rPr lang="fr-FR" sz="3200" b="1" dirty="0" smtClean="0">
                <a:latin typeface="Times New Roman" panose="02020603050405020304" pitchFamily="18" charset="0"/>
                <a:cs typeface="Times New Roman" panose="02020603050405020304" pitchFamily="18" charset="0"/>
              </a:rPr>
              <a:t>♦ La </a:t>
            </a:r>
            <a:r>
              <a:rPr lang="fr-FR" sz="3200" b="1" dirty="0">
                <a:latin typeface="Times New Roman" panose="02020603050405020304" pitchFamily="18" charset="0"/>
                <a:cs typeface="Times New Roman" panose="02020603050405020304" pitchFamily="18" charset="0"/>
              </a:rPr>
              <a:t>hauteur des bâtiments est limitée</a:t>
            </a:r>
            <a:r>
              <a:rPr lang="fr-FR" sz="3200" dirty="0">
                <a:latin typeface="Times New Roman" panose="02020603050405020304" pitchFamily="18" charset="0"/>
                <a:cs typeface="Times New Roman" panose="02020603050405020304" pitchFamily="18" charset="0"/>
              </a:rPr>
              <a:t> à cinq étages hors sol pour permettre un déplacement vertical sans aide mécanique. </a:t>
            </a:r>
            <a:br>
              <a:rPr lang="fr-FR" sz="3200" dirty="0">
                <a:latin typeface="Times New Roman" panose="02020603050405020304" pitchFamily="18" charset="0"/>
                <a:cs typeface="Times New Roman" panose="02020603050405020304" pitchFamily="18" charset="0"/>
              </a:rPr>
            </a:br>
            <a:r>
              <a:rPr lang="fr-FR" sz="3200" dirty="0" smtClean="0">
                <a:latin typeface="Times New Roman" panose="02020603050405020304" pitchFamily="18" charset="0"/>
                <a:cs typeface="Times New Roman" panose="02020603050405020304" pitchFamily="18" charset="0"/>
              </a:rPr>
              <a:t>♦ </a:t>
            </a:r>
            <a:r>
              <a:rPr lang="fr-FR" sz="3200" b="1" dirty="0" smtClean="0">
                <a:latin typeface="Times New Roman" panose="02020603050405020304" pitchFamily="18" charset="0"/>
                <a:cs typeface="Times New Roman" panose="02020603050405020304" pitchFamily="18" charset="0"/>
              </a:rPr>
              <a:t>Des </a:t>
            </a:r>
            <a:r>
              <a:rPr lang="fr-FR" sz="3200" b="1" dirty="0">
                <a:latin typeface="Times New Roman" panose="02020603050405020304" pitchFamily="18" charset="0"/>
                <a:cs typeface="Times New Roman" panose="02020603050405020304" pitchFamily="18" charset="0"/>
              </a:rPr>
              <a:t>bâtiments bien </a:t>
            </a:r>
            <a:r>
              <a:rPr lang="fr-FR" sz="3200" b="1" dirty="0" smtClean="0">
                <a:latin typeface="Times New Roman" panose="02020603050405020304" pitchFamily="18" charset="0"/>
                <a:cs typeface="Times New Roman" panose="02020603050405020304" pitchFamily="18" charset="0"/>
              </a:rPr>
              <a:t>orientés,</a:t>
            </a:r>
            <a:r>
              <a:rPr lang="fr-FR" sz="3200" dirty="0" smtClean="0">
                <a:latin typeface="Times New Roman" panose="02020603050405020304" pitchFamily="18" charset="0"/>
                <a:cs typeface="Times New Roman" panose="02020603050405020304" pitchFamily="18" charset="0"/>
              </a:rPr>
              <a:t> </a:t>
            </a:r>
            <a:r>
              <a:rPr lang="fr-FR" sz="3200" dirty="0">
                <a:latin typeface="Times New Roman" panose="02020603050405020304" pitchFamily="18" charset="0"/>
                <a:cs typeface="Times New Roman" panose="02020603050405020304" pitchFamily="18" charset="0"/>
              </a:rPr>
              <a:t>dont la hauteur ne dépasse jamais la largeur de la rue permettent un meilleur accès au soleil pour tous. Des édifices profonds de moins de 10 mètres </a:t>
            </a:r>
            <a:r>
              <a:rPr lang="fr-FR" sz="3200" b="1" dirty="0">
                <a:latin typeface="Times New Roman" panose="02020603050405020304" pitchFamily="18" charset="0"/>
                <a:cs typeface="Times New Roman" panose="02020603050405020304" pitchFamily="18" charset="0"/>
              </a:rPr>
              <a:t>facilitent l'éclairage et une ventilation naturels</a:t>
            </a:r>
            <a:r>
              <a:rPr lang="fr-FR" sz="3200" dirty="0">
                <a:latin typeface="Times New Roman" panose="02020603050405020304" pitchFamily="18" charset="0"/>
                <a:cs typeface="Times New Roman" panose="02020603050405020304" pitchFamily="18" charset="0"/>
              </a:rPr>
              <a:t> de toutes les pièces. </a:t>
            </a:r>
          </a:p>
        </p:txBody>
      </p:sp>
    </p:spTree>
    <p:extLst>
      <p:ext uri="{BB962C8B-B14F-4D97-AF65-F5344CB8AC3E}">
        <p14:creationId xmlns:p14="http://schemas.microsoft.com/office/powerpoint/2010/main" val="95433023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377</Words>
  <Application>Microsoft Office PowerPoint</Application>
  <PresentationFormat>Grand écran</PresentationFormat>
  <Paragraphs>40</Paragraphs>
  <Slides>39</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39</vt:i4>
      </vt:variant>
    </vt:vector>
  </HeadingPairs>
  <TitlesOfParts>
    <vt:vector size="44" baseType="lpstr">
      <vt:lpstr>Arial</vt:lpstr>
      <vt:lpstr>Calibri</vt:lpstr>
      <vt:lpstr>Calibri Light</vt:lpstr>
      <vt:lpstr>Times New Roman</vt:lpstr>
      <vt:lpstr>Thème Office</vt:lpstr>
      <vt:lpstr>X. L’URBANISME DURABLE </vt:lpstr>
      <vt:lpstr>Introduction : L'urbanisme durable (ou écologique) est une nouvelle façon d'appréhender le rapport de l'urbain à la nature. Il se veut ainsi plus respectueux de l'environnement en utilisant de nouvelles méthodes de constructions, de nouveaux matériaux, de nouveaux modes de déplacements,</vt:lpstr>
      <vt:lpstr>pour une ville donnant plus de place à la naturalité comme élément de qualité de vie. La notion de durabilité renvoie à l'impératif de concilier, dans l'urbanisme, le bien-être, l'équité et la cohésion sociales et le développement économique avec le respect du cadre naturel.  </vt:lpstr>
      <vt:lpstr>1. Les éco-villes (ou éco-villages) : On les appelle parfois aussi « éco-cités » ou « éco-quartiers ». Ils sont des exemples plus ou moins aboutis de l'urbanisme écologique appliqués à l'échelle d'un territoire de vie plus important que la maison ou l'immeuble. </vt:lpstr>
      <vt:lpstr>Ces éco-villages sont soumis à des règles, principes et critères plus ou moins stricts qui leur valent leur titre, mais ils sont très variés dans leur autonomie, leurs formes et dimensions, notamment parce qu'ils cherchent à tirer profit des ressources locales. Certains s'apparentent à des villes nouvelles, d'autre à la ville renouvelée.</vt:lpstr>
      <vt:lpstr>2. Les principes : Les principes sont ceux du développement durable et des sciences écologiques appliquées à l'urbanisme. ♦ Nouvel urbanisme. ♦ Mobilité plus écologique. ♦ Architecture, matériaux et énergie.</vt:lpstr>
      <vt:lpstr>a. Nouvel urbanisme : Cet urbanisme se veut vertueux, et s'inscrit dans une volonté plus large de développement durable et donc de démocratie participative. Il cherche à diminuer l'empreinte écologique de la ville. Il produit pour cela des règles visant une meilleure intégration de la ville à l'environnement et vice-versa. </vt:lpstr>
      <vt:lpstr>L'urbanisme écologique veut veiller au respect de la nature et aux conditions de restauration de la biodiversité, à un niveau proche de son potentiel naturel. Il cherche aussi à limiter la dépendance des habitants aux énergies fossiles ou affectant l'environnement. Par exemple : </vt:lpstr>
      <vt:lpstr>♦ La hauteur des bâtiments est limitée à cinq étages hors sol pour permettre un déplacement vertical sans aide mécanique.  ♦ Des bâtiments bien orientés, dont la hauteur ne dépasse jamais la largeur de la rue permettent un meilleur accès au soleil pour tous. Des édifices profonds de moins de 10 mètres facilitent l'éclairage et une ventilation naturels de toutes les pièces. </vt:lpstr>
      <vt:lpstr>♦ Les constructions mitoyennes (habitat groupé) limitent les pertes d'énergie, les déplacements et les coûts de viabilisation (réseaux d'énergie, d'eau, d'assainissement...). ♦ La perméabilité de la trame urbaine à la faune et la flore indigène, et certaines rues, murs et toitures peuvent être végétalisé.</vt:lpstr>
      <vt:lpstr>b. Mobilité plus écologique : Cet urbanisme est conçu pour décourager les transports motorisés polluants, en privilégiant et facilitant le « transport vert » dont notamment la marche, le tramway et le vélo.  La mobilité écologique fait également fortement appel aux transports en commun et à l'intermodalité en privilégiant les transports de type ferroviaire (train, tramway). </vt:lpstr>
      <vt:lpstr>Certains éco-quartiers ont banni la voiture, ou l'ont repoussée en périphérie (péages urbains). Réseau de voies vertes urbain et interurbain : offre une alternative non motorisée aux déplacements locaux et régionaux courts.</vt:lpstr>
      <vt:lpstr>Rue de Rivoli - Couloir de bus, vélos et taxis</vt:lpstr>
      <vt:lpstr>Oxford street - exclusivement pour bus et taxis</vt:lpstr>
      <vt:lpstr>Piste cyclable </vt:lpstr>
      <vt:lpstr>Rue Istiqlal Istanbul – piétonisation des rues et des espaces publics</vt:lpstr>
      <vt:lpstr>Limitation de vitesse au centre ville d’Amiens</vt:lpstr>
      <vt:lpstr>Péage urbain à Londres. Indications et vidéo-surveillances</vt:lpstr>
      <vt:lpstr>Zone concernée par le péage urbain à Londres</vt:lpstr>
      <vt:lpstr>Modes de transport « propres »</vt:lpstr>
      <vt:lpstr>Transport en commun à Alger : métro, tramway, train de banlieue, téléphérique, télécabine, bus …</vt:lpstr>
      <vt:lpstr>L’intermodalité du transport en commun</vt:lpstr>
      <vt:lpstr>La rue Larbi Ben M’hidi –Ex-rue d’Isly</vt:lpstr>
      <vt:lpstr>c. Architecture, matériaux et énergie : L'éco-ville s'attardera davantage à employer des matériaux renouvelables, récupérables et de récupération tels que la terre, la chaux, la paille, le bois…  L'éco-ville recycle également les vieux bâtiments délabrés et récupère les matériaux afin qu'aucun gaspillage ne soit effectif. Les bâtiments sont fonctionnels et doivent permettre une économie d'énergie :</vt:lpstr>
      <vt:lpstr>♦ Eclairage et ventilation passifs utilisation rationnelle de l'énergie, l'emploi des énergies renouvelables. ♦ Déchets : on tend vers « zéro déchets » ; compostage des déchets végétaux et des selles humaines et animales, emballages consignés ou biodégradables dans le compost.</vt:lpstr>
      <vt:lpstr>♦ Les éco-villes et villages tendent également à offrir une large place à la faune et la flore en multipliant les zones de nature, la biodiversité, y compris sur le bâti (mur végétalisé, toiture végétale, et dans les espaces verts en favorisant les espèces locales.</vt:lpstr>
      <vt:lpstr>La mise sur terrasses des panneaux photovoltaïques</vt:lpstr>
      <vt:lpstr>Poteaux éclairés par l’énergie solaire</vt:lpstr>
      <vt:lpstr>Toiture végétalisée</vt:lpstr>
      <vt:lpstr>Collecte et recyclage des déchets</vt:lpstr>
      <vt:lpstr>3. Les limites de l’urbanisme durable :  ♦ Ces projets sont actuellement souvent limités par le fait que leur exemplarité s'arrête à leurs frontières. Un éco-quartier peut être pollué par les fumées, les pesticides aéroportés ou les eaux qui le traversent. De plus le caractère écologique du bâti n'implique pas un comportement exemplaire de tous ses usagers. </vt:lpstr>
      <vt:lpstr>♦ Les coûts d'achats et d'investissement sont parfois très élevés. ♦ La législation ne facilite généralement pas leur réalisation comme ville renouvelée sur elle-même. ♦ L’incapacité de production d’énergie écologique à l’échelle locale.</vt:lpstr>
      <vt:lpstr>♦ Souvent les grands projets sont aussi confrontés au manque d'architectes, paysagistes, éclairagistes, et d'artisans formés, et à l'intégration fonctionnelle de la biodiversité dans la ville et le bâti. ♦ La hausse des prix des logements à la revente voire une spéculation.</vt:lpstr>
      <vt:lpstr>4. Des réalisations concrètes ?  La ville durable demeure pour le moment irréalisée, dans la mesure où celle-ci serait totalement aboutie. Aujourd'hui pourtant dans les grandes métropoles on retrouve chacun de ces éléments, mais à de petites échelles. En termes de réalisations effectives, on doit alors plutôt parler aujourd'hui d'éco-villages. Exemples : Auroville, Findhorn, Lebensgarten Steyerberg.</vt:lpstr>
      <vt:lpstr>Auroville (Inde)</vt:lpstr>
      <vt:lpstr>Findhorn (Ecosse)</vt:lpstr>
      <vt:lpstr>Lebensgarten Steyerberg (Allemagne)</vt:lpstr>
      <vt:lpstr>Fin du 10ème cours</vt:lpstr>
      <vt:lpstr>Fin du programme d’urbanisme L1</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 L’URBANISME DURABLE</dc:title>
  <dc:creator>yahia</dc:creator>
  <cp:lastModifiedBy>yahia</cp:lastModifiedBy>
  <cp:revision>20</cp:revision>
  <dcterms:created xsi:type="dcterms:W3CDTF">2020-05-18T14:28:47Z</dcterms:created>
  <dcterms:modified xsi:type="dcterms:W3CDTF">2020-08-26T23:58:04Z</dcterms:modified>
</cp:coreProperties>
</file>